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2" r:id="rId26"/>
    <p:sldId id="283" r:id="rId27"/>
    <p:sldId id="284" r:id="rId28"/>
    <p:sldId id="285" r:id="rId29"/>
    <p:sldId id="286" r:id="rId30"/>
    <p:sldId id="281" r:id="rId31"/>
    <p:sldId id="288" r:id="rId32"/>
    <p:sldId id="287" r:id="rId33"/>
    <p:sldId id="289" r:id="rId34"/>
    <p:sldId id="290" r:id="rId35"/>
    <p:sldId id="291" r:id="rId36"/>
    <p:sldId id="292" r:id="rId37"/>
    <p:sldId id="293" r:id="rId38"/>
    <p:sldId id="294" r:id="rId39"/>
    <p:sldId id="295"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ção Padrão" id="{B9A64B41-4659-4D36-A82F-4EDE4FA22F1A}">
          <p14:sldIdLst>
            <p14:sldId id="256"/>
            <p14:sldId id="257"/>
            <p14:sldId id="258"/>
            <p14:sldId id="259"/>
            <p14:sldId id="260"/>
            <p14:sldId id="261"/>
            <p14:sldId id="262"/>
            <p14:sldId id="263"/>
            <p14:sldId id="264"/>
            <p14:sldId id="266"/>
            <p14:sldId id="267"/>
            <p14:sldId id="268"/>
            <p14:sldId id="269"/>
            <p14:sldId id="270"/>
            <p14:sldId id="271"/>
            <p14:sldId id="272"/>
            <p14:sldId id="273"/>
            <p14:sldId id="274"/>
            <p14:sldId id="275"/>
            <p14:sldId id="276"/>
            <p14:sldId id="277"/>
            <p14:sldId id="278"/>
            <p14:sldId id="279"/>
            <p14:sldId id="280"/>
            <p14:sldId id="282"/>
            <p14:sldId id="283"/>
            <p14:sldId id="284"/>
            <p14:sldId id="285"/>
            <p14:sldId id="286"/>
            <p14:sldId id="281"/>
            <p14:sldId id="288"/>
            <p14:sldId id="287"/>
            <p14:sldId id="289"/>
            <p14:sldId id="290"/>
            <p14:sldId id="291"/>
            <p14:sldId id="292"/>
            <p14:sldId id="293"/>
            <p14:sldId id="294"/>
            <p14:sldId id="29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67" autoAdjust="0"/>
    <p:restoredTop sz="94660"/>
  </p:normalViewPr>
  <p:slideViewPr>
    <p:cSldViewPr snapToGrid="0">
      <p:cViewPr>
        <p:scale>
          <a:sx n="60" d="100"/>
          <a:sy n="60" d="100"/>
        </p:scale>
        <p:origin x="2376" y="12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2D059C-D12D-4EC9-B9CE-1165A92EFCB9}" type="datetimeFigureOut">
              <a:rPr lang="pt-BR" smtClean="0"/>
              <a:t>02/01/2021</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75877E-C969-43E2-B649-EFFAF622A6D4}" type="slidenum">
              <a:rPr lang="pt-BR" smtClean="0"/>
              <a:t>‹nº›</a:t>
            </a:fld>
            <a:endParaRPr lang="pt-BR"/>
          </a:p>
        </p:txBody>
      </p:sp>
    </p:spTree>
    <p:extLst>
      <p:ext uri="{BB962C8B-B14F-4D97-AF65-F5344CB8AC3E}">
        <p14:creationId xmlns:p14="http://schemas.microsoft.com/office/powerpoint/2010/main" val="144413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t-BR"/>
              <a:t>Clique para editar o título Mestre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lvl1pPr algn="l">
              <a:defRPr/>
            </a:lvl1pPr>
          </a:lstStyle>
          <a:p>
            <a:fld id="{3E38129B-7D46-4B16-AB57-830221E05808}" type="datetimeFigureOut">
              <a:rPr lang="pt-BR" smtClean="0"/>
              <a:t>02/01/2021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961AE5-8D21-4C32-9EF8-E33F161B997F}" type="slidenum">
              <a:rPr lang="pt-BR" smtClean="0"/>
              <a:t>‹nº›</a:t>
            </a:fld>
            <a:endParaRPr lang="pt-BR"/>
          </a:p>
        </p:txBody>
      </p:sp>
      <p:sp>
        <p:nvSpPr>
          <p:cNvPr id="13" name="Rectangle 12"/>
          <p:cNvSpPr/>
          <p:nvPr/>
        </p:nvSpPr>
        <p:spPr>
          <a:xfrm>
            <a:off x="0" y="-1"/>
            <a:ext cx="12192000" cy="4572001"/>
          </a:xfrm>
          <a:prstGeom prst="rect">
            <a:avLst/>
          </a:prstGeom>
          <a:blipFill dpi="0" rotWithShape="1">
            <a:blip r:embed="rId2">
              <a:duotone>
                <a:schemeClr val="accent1">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1808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E38129B-7D46-4B16-AB57-830221E05808}" type="datetimeFigureOut">
              <a:rPr lang="pt-BR" smtClean="0"/>
              <a:t>02/01/2021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961AE5-8D21-4C32-9EF8-E33F161B997F}" type="slidenum">
              <a:rPr lang="pt-BR" smtClean="0"/>
              <a:t>‹nº›</a:t>
            </a:fld>
            <a:endParaRPr lang="pt-BR"/>
          </a:p>
        </p:txBody>
      </p:sp>
    </p:spTree>
    <p:extLst>
      <p:ext uri="{BB962C8B-B14F-4D97-AF65-F5344CB8AC3E}">
        <p14:creationId xmlns:p14="http://schemas.microsoft.com/office/powerpoint/2010/main" val="1250895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t-BR"/>
              <a:t>Clique para editar o título Mestre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E38129B-7D46-4B16-AB57-830221E05808}" type="datetimeFigureOut">
              <a:rPr lang="pt-BR" smtClean="0"/>
              <a:t>02/01/2021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961AE5-8D21-4C32-9EF8-E33F161B997F}" type="slidenum">
              <a:rPr lang="pt-BR" smtClean="0"/>
              <a:t>‹nº›</a:t>
            </a:fld>
            <a:endParaRPr lang="pt-B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2950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E38129B-7D46-4B16-AB57-830221E05808}" type="datetimeFigureOut">
              <a:rPr lang="pt-BR" smtClean="0"/>
              <a:t>02/01/2021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961AE5-8D21-4C32-9EF8-E33F161B997F}" type="slidenum">
              <a:rPr lang="pt-BR" smtClean="0"/>
              <a:t>‹nº›</a:t>
            </a:fld>
            <a:endParaRPr lang="pt-BR"/>
          </a:p>
        </p:txBody>
      </p:sp>
    </p:spTree>
    <p:extLst>
      <p:ext uri="{BB962C8B-B14F-4D97-AF65-F5344CB8AC3E}">
        <p14:creationId xmlns:p14="http://schemas.microsoft.com/office/powerpoint/2010/main" val="2997124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t-BR"/>
              <a:t>Clique para editar o título Mestre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3E38129B-7D46-4B16-AB57-830221E05808}" type="datetimeFigureOut">
              <a:rPr lang="pt-BR" smtClean="0"/>
              <a:t>02/01/2021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961AE5-8D21-4C32-9EF8-E33F161B997F}" type="slidenum">
              <a:rPr lang="pt-BR" smtClean="0"/>
              <a:t>‹nº›</a:t>
            </a:fld>
            <a:endParaRPr lang="pt-BR"/>
          </a:p>
        </p:txBody>
      </p:sp>
      <p:sp>
        <p:nvSpPr>
          <p:cNvPr id="10" name="Rectangle 9"/>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0641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3E38129B-7D46-4B16-AB57-830221E05808}" type="datetimeFigureOut">
              <a:rPr lang="pt-BR" smtClean="0"/>
              <a:t>02/01/2021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961AE5-8D21-4C32-9EF8-E33F161B997F}" type="slidenum">
              <a:rPr lang="pt-BR" smtClean="0"/>
              <a:t>‹nº›</a:t>
            </a:fld>
            <a:endParaRPr lang="pt-BR"/>
          </a:p>
        </p:txBody>
      </p:sp>
    </p:spTree>
    <p:extLst>
      <p:ext uri="{BB962C8B-B14F-4D97-AF65-F5344CB8AC3E}">
        <p14:creationId xmlns:p14="http://schemas.microsoft.com/office/powerpoint/2010/main" val="2008479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024128" y="2967788"/>
            <a:ext cx="4754880" cy="334157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t-BR"/>
              <a:t>Clique para editar os estilos de texto Mestres</a:t>
            </a:r>
          </a:p>
        </p:txBody>
      </p:sp>
      <p:sp>
        <p:nvSpPr>
          <p:cNvPr id="6" name="Content Placeholder 5"/>
          <p:cNvSpPr>
            <a:spLocks noGrp="1"/>
          </p:cNvSpPr>
          <p:nvPr>
            <p:ph sz="quarter" idx="4"/>
          </p:nvPr>
        </p:nvSpPr>
        <p:spPr>
          <a:xfrm>
            <a:off x="5990888" y="2967788"/>
            <a:ext cx="4754880" cy="334157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3E38129B-7D46-4B16-AB57-830221E05808}" type="datetimeFigureOut">
              <a:rPr lang="pt-BR" smtClean="0"/>
              <a:t>02/01/2021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5961AE5-8D21-4C32-9EF8-E33F161B997F}" type="slidenum">
              <a:rPr lang="pt-BR" smtClean="0"/>
              <a:t>‹nº›</a:t>
            </a:fld>
            <a:endParaRPr lang="pt-BR"/>
          </a:p>
        </p:txBody>
      </p:sp>
    </p:spTree>
    <p:extLst>
      <p:ext uri="{BB962C8B-B14F-4D97-AF65-F5344CB8AC3E}">
        <p14:creationId xmlns:p14="http://schemas.microsoft.com/office/powerpoint/2010/main" val="3522506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3E38129B-7D46-4B16-AB57-830221E05808}" type="datetimeFigureOut">
              <a:rPr lang="pt-BR" smtClean="0"/>
              <a:t>02/01/2021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5961AE5-8D21-4C32-9EF8-E33F161B997F}" type="slidenum">
              <a:rPr lang="pt-BR" smtClean="0"/>
              <a:t>‹nº›</a:t>
            </a:fld>
            <a:endParaRPr lang="pt-BR"/>
          </a:p>
        </p:txBody>
      </p:sp>
    </p:spTree>
    <p:extLst>
      <p:ext uri="{BB962C8B-B14F-4D97-AF65-F5344CB8AC3E}">
        <p14:creationId xmlns:p14="http://schemas.microsoft.com/office/powerpoint/2010/main" val="1165966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38129B-7D46-4B16-AB57-830221E05808}" type="datetimeFigureOut">
              <a:rPr lang="pt-BR" smtClean="0"/>
              <a:t>02/01/2021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5961AE5-8D21-4C32-9EF8-E33F161B997F}" type="slidenum">
              <a:rPr lang="pt-BR" smtClean="0"/>
              <a:t>‹nº›</a:t>
            </a:fld>
            <a:endParaRPr lang="pt-BR"/>
          </a:p>
        </p:txBody>
      </p:sp>
    </p:spTree>
    <p:extLst>
      <p:ext uri="{BB962C8B-B14F-4D97-AF65-F5344CB8AC3E}">
        <p14:creationId xmlns:p14="http://schemas.microsoft.com/office/powerpoint/2010/main" val="1463262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t-BR"/>
              <a:t>Clique para editar o título Mestre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3E38129B-7D46-4B16-AB57-830221E05808}" type="datetimeFigureOut">
              <a:rPr lang="pt-BR" smtClean="0"/>
              <a:t>02/01/2021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961AE5-8D21-4C32-9EF8-E33F161B997F}" type="slidenum">
              <a:rPr lang="pt-BR" smtClean="0"/>
              <a:t>‹nº›</a:t>
            </a:fld>
            <a:endParaRPr lang="pt-BR"/>
          </a:p>
        </p:txBody>
      </p:sp>
    </p:spTree>
    <p:extLst>
      <p:ext uri="{BB962C8B-B14F-4D97-AF65-F5344CB8AC3E}">
        <p14:creationId xmlns:p14="http://schemas.microsoft.com/office/powerpoint/2010/main" val="1487535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0" y="-1"/>
            <a:ext cx="12188952" cy="4572000"/>
          </a:xfrm>
          <a:solidFill>
            <a:schemeClr val="accent1"/>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3E38129B-7D46-4B16-AB57-830221E05808}" type="datetimeFigureOut">
              <a:rPr lang="pt-BR" smtClean="0"/>
              <a:t>02/01/2021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961AE5-8D21-4C32-9EF8-E33F161B997F}" type="slidenum">
              <a:rPr lang="pt-BR" smtClean="0"/>
              <a:t>‹nº›</a:t>
            </a:fld>
            <a:endParaRPr lang="pt-B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1601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E38129B-7D46-4B16-AB57-830221E05808}" type="datetimeFigureOut">
              <a:rPr lang="pt-BR" smtClean="0"/>
              <a:t>02/01/2021</a:t>
            </a:fld>
            <a:endParaRPr lang="pt-B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t-B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5961AE5-8D21-4C32-9EF8-E33F161B997F}" type="slidenum">
              <a:rPr lang="pt-BR" smtClean="0"/>
              <a:t>‹nº›</a:t>
            </a:fld>
            <a:endParaRPr lang="pt-B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139619"/>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0EC22B-75A9-4B3D-A5DB-63DCEE1B933A}"/>
              </a:ext>
            </a:extLst>
          </p:cNvPr>
          <p:cNvSpPr>
            <a:spLocks noGrp="1"/>
          </p:cNvSpPr>
          <p:nvPr>
            <p:ph type="ctrTitle"/>
          </p:nvPr>
        </p:nvSpPr>
        <p:spPr/>
        <p:txBody>
          <a:bodyPr/>
          <a:lstStyle/>
          <a:p>
            <a:r>
              <a:rPr lang="pt-BR" dirty="0">
                <a:solidFill>
                  <a:schemeClr val="bg1"/>
                </a:solidFill>
              </a:rPr>
              <a:t>Ideologia e partidos no brasil</a:t>
            </a:r>
          </a:p>
        </p:txBody>
      </p:sp>
      <p:sp>
        <p:nvSpPr>
          <p:cNvPr id="3" name="Subtítulo 2">
            <a:extLst>
              <a:ext uri="{FF2B5EF4-FFF2-40B4-BE49-F238E27FC236}">
                <a16:creationId xmlns:a16="http://schemas.microsoft.com/office/drawing/2014/main" id="{06E39265-1226-40D9-A7C1-B2339F58F997}"/>
              </a:ext>
            </a:extLst>
          </p:cNvPr>
          <p:cNvSpPr>
            <a:spLocks noGrp="1"/>
          </p:cNvSpPr>
          <p:nvPr>
            <p:ph type="subTitle" idx="1"/>
          </p:nvPr>
        </p:nvSpPr>
        <p:spPr/>
        <p:txBody>
          <a:bodyPr/>
          <a:lstStyle/>
          <a:p>
            <a:r>
              <a:rPr lang="pt-BR" dirty="0">
                <a:solidFill>
                  <a:schemeClr val="bg1"/>
                </a:solidFill>
              </a:rPr>
              <a:t>Reflexão e prática a partir dos programas de governo</a:t>
            </a:r>
          </a:p>
        </p:txBody>
      </p:sp>
    </p:spTree>
    <p:extLst>
      <p:ext uri="{BB962C8B-B14F-4D97-AF65-F5344CB8AC3E}">
        <p14:creationId xmlns:p14="http://schemas.microsoft.com/office/powerpoint/2010/main" val="3616537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Autofit/>
          </a:bodyPr>
          <a:lstStyle/>
          <a:p>
            <a:pPr marL="0" indent="0">
              <a:lnSpc>
                <a:spcPct val="150000"/>
              </a:lnSpc>
              <a:buNone/>
            </a:pPr>
            <a:r>
              <a:rPr lang="pt-BR" dirty="0">
                <a:solidFill>
                  <a:schemeClr val="bg1"/>
                </a:solidFill>
              </a:rPr>
              <a:t>PROGRAMAS DE GOVERNO E A CLASSIFICAÇÃO IDEOLÓGICA DOS PARTIDOS NO BRASIL</a:t>
            </a:r>
          </a:p>
          <a:p>
            <a:pPr marL="0" indent="0">
              <a:lnSpc>
                <a:spcPct val="150000"/>
              </a:lnSpc>
              <a:buNone/>
            </a:pPr>
            <a:r>
              <a:rPr lang="pt-BR" dirty="0">
                <a:solidFill>
                  <a:schemeClr val="bg1"/>
                </a:solidFill>
              </a:rPr>
              <a:t>Tabela 1 – Classificação ideológica dos partidos brasileiros pela codificação MARPOR</a:t>
            </a:r>
          </a:p>
          <a:p>
            <a:pPr marL="0" indent="0">
              <a:lnSpc>
                <a:spcPct val="150000"/>
              </a:lnSpc>
              <a:buNone/>
            </a:pPr>
            <a:endParaRPr lang="pt-BR" dirty="0">
              <a:solidFill>
                <a:schemeClr val="bg1"/>
              </a:solidFill>
              <a:effectLst/>
              <a:ea typeface="Calibri" panose="020F0502020204030204" pitchFamily="34" charset="0"/>
            </a:endParaRPr>
          </a:p>
        </p:txBody>
      </p:sp>
      <p:graphicFrame>
        <p:nvGraphicFramePr>
          <p:cNvPr id="2" name="Tabela 3">
            <a:extLst>
              <a:ext uri="{FF2B5EF4-FFF2-40B4-BE49-F238E27FC236}">
                <a16:creationId xmlns:a16="http://schemas.microsoft.com/office/drawing/2014/main" id="{C4C26165-C228-47E5-A709-B23E9F362F1D}"/>
              </a:ext>
            </a:extLst>
          </p:cNvPr>
          <p:cNvGraphicFramePr>
            <a:graphicFrameLocks noGrp="1"/>
          </p:cNvGraphicFramePr>
          <p:nvPr>
            <p:extLst>
              <p:ext uri="{D42A27DB-BD31-4B8C-83A1-F6EECF244321}">
                <p14:modId xmlns:p14="http://schemas.microsoft.com/office/powerpoint/2010/main" val="3297538273"/>
              </p:ext>
            </p:extLst>
          </p:nvPr>
        </p:nvGraphicFramePr>
        <p:xfrm>
          <a:off x="838200" y="1982607"/>
          <a:ext cx="10198767" cy="4490530"/>
        </p:xfrm>
        <a:graphic>
          <a:graphicData uri="http://schemas.openxmlformats.org/drawingml/2006/table">
            <a:tbl>
              <a:tblPr firstRow="1" bandRow="1">
                <a:tableStyleId>{5C22544A-7EE6-4342-B048-85BDC9FD1C3A}</a:tableStyleId>
              </a:tblPr>
              <a:tblGrid>
                <a:gridCol w="3399589">
                  <a:extLst>
                    <a:ext uri="{9D8B030D-6E8A-4147-A177-3AD203B41FA5}">
                      <a16:colId xmlns:a16="http://schemas.microsoft.com/office/drawing/2014/main" val="3533193263"/>
                    </a:ext>
                  </a:extLst>
                </a:gridCol>
                <a:gridCol w="3399589">
                  <a:extLst>
                    <a:ext uri="{9D8B030D-6E8A-4147-A177-3AD203B41FA5}">
                      <a16:colId xmlns:a16="http://schemas.microsoft.com/office/drawing/2014/main" val="2938272476"/>
                    </a:ext>
                  </a:extLst>
                </a:gridCol>
                <a:gridCol w="3399589">
                  <a:extLst>
                    <a:ext uri="{9D8B030D-6E8A-4147-A177-3AD203B41FA5}">
                      <a16:colId xmlns:a16="http://schemas.microsoft.com/office/drawing/2014/main" val="2209957654"/>
                    </a:ext>
                  </a:extLst>
                </a:gridCol>
              </a:tblGrid>
              <a:tr h="0">
                <a:tc>
                  <a:txBody>
                    <a:bodyPr/>
                    <a:lstStyle/>
                    <a:p>
                      <a:r>
                        <a:rPr lang="pt-BR" sz="2000" dirty="0">
                          <a:latin typeface="+mn-lt"/>
                        </a:rPr>
                        <a:t>Referência</a:t>
                      </a:r>
                    </a:p>
                  </a:txBody>
                  <a:tcPr/>
                </a:tc>
                <a:tc>
                  <a:txBody>
                    <a:bodyPr/>
                    <a:lstStyle/>
                    <a:p>
                      <a:r>
                        <a:rPr lang="pt-BR" sz="2000" dirty="0">
                          <a:latin typeface="+mn-lt"/>
                        </a:rPr>
                        <a:t>Direita</a:t>
                      </a:r>
                    </a:p>
                  </a:txBody>
                  <a:tcPr/>
                </a:tc>
                <a:tc>
                  <a:txBody>
                    <a:bodyPr/>
                    <a:lstStyle/>
                    <a:p>
                      <a:r>
                        <a:rPr lang="pt-BR" sz="2000" dirty="0">
                          <a:latin typeface="+mn-lt"/>
                        </a:rPr>
                        <a:t>Esquerda</a:t>
                      </a:r>
                    </a:p>
                  </a:txBody>
                  <a:tcPr/>
                </a:tc>
                <a:extLst>
                  <a:ext uri="{0D108BD9-81ED-4DB2-BD59-A6C34878D82A}">
                    <a16:rowId xmlns:a16="http://schemas.microsoft.com/office/drawing/2014/main" val="2810372734"/>
                  </a:ext>
                </a:extLst>
              </a:tr>
              <a:tr h="1171631">
                <a:tc>
                  <a:txBody>
                    <a:bodyPr/>
                    <a:lstStyle/>
                    <a:p>
                      <a:pPr algn="just">
                        <a:lnSpc>
                          <a:spcPct val="107000"/>
                        </a:lnSpc>
                        <a:spcAft>
                          <a:spcPts val="800"/>
                        </a:spcAft>
                      </a:pPr>
                      <a:r>
                        <a:rPr lang="pt-BR" sz="1800" dirty="0" err="1">
                          <a:effectLst/>
                          <a:latin typeface="+mn-lt"/>
                          <a:ea typeface="Calibri" panose="020F0502020204030204" pitchFamily="34" charset="0"/>
                          <a:cs typeface="Times New Roman" panose="02020603050405020304" pitchFamily="18" charset="0"/>
                        </a:rPr>
                        <a:t>Lehmann</a:t>
                      </a:r>
                      <a:r>
                        <a:rPr lang="pt-BR" sz="1800" dirty="0">
                          <a:effectLst/>
                          <a:latin typeface="+mn-lt"/>
                          <a:ea typeface="Calibri" panose="020F0502020204030204" pitchFamily="34" charset="0"/>
                          <a:cs typeface="Times New Roman" panose="02020603050405020304" pitchFamily="18" charset="0"/>
                        </a:rPr>
                        <a:t> </a:t>
                      </a:r>
                      <a:r>
                        <a:rPr lang="pt-BR" sz="1800" i="1" dirty="0">
                          <a:effectLst/>
                          <a:latin typeface="+mn-lt"/>
                          <a:ea typeface="Calibri" panose="020F0502020204030204" pitchFamily="34" charset="0"/>
                          <a:cs typeface="Times New Roman" panose="02020603050405020304" pitchFamily="18" charset="0"/>
                        </a:rPr>
                        <a:t>et al.</a:t>
                      </a:r>
                      <a:r>
                        <a:rPr lang="pt-BR" sz="1800" dirty="0">
                          <a:effectLst/>
                          <a:latin typeface="+mn-lt"/>
                          <a:ea typeface="Calibri" panose="020F0502020204030204" pitchFamily="34" charset="0"/>
                          <a:cs typeface="Times New Roman" panose="02020603050405020304" pitchFamily="18" charset="0"/>
                        </a:rPr>
                        <a:t> (2019b)</a:t>
                      </a:r>
                    </a:p>
                  </a:txBody>
                  <a:tcPr marL="68580" marR="68580" marT="0" marB="0"/>
                </a:tc>
                <a:tc>
                  <a:txBody>
                    <a:bodyPr/>
                    <a:lstStyle/>
                    <a:p>
                      <a:pPr algn="l">
                        <a:lnSpc>
                          <a:spcPct val="107000"/>
                        </a:lnSpc>
                        <a:spcAft>
                          <a:spcPts val="800"/>
                        </a:spcAft>
                      </a:pPr>
                      <a:r>
                        <a:rPr lang="pt-BR" sz="1800" dirty="0">
                          <a:effectLst/>
                          <a:latin typeface="+mn-lt"/>
                          <a:ea typeface="Calibri" panose="020F0502020204030204" pitchFamily="34" charset="0"/>
                          <a:cs typeface="Times New Roman" panose="02020603050405020304" pitchFamily="18" charset="0"/>
                        </a:rPr>
                        <a:t>PSL 2018 (+19,8); PSDB 1989 (+19,8)</a:t>
                      </a:r>
                    </a:p>
                  </a:txBody>
                  <a:tcPr marL="68580" marR="68580" marT="0" marB="0"/>
                </a:tc>
                <a:tc>
                  <a:txBody>
                    <a:bodyPr/>
                    <a:lstStyle/>
                    <a:p>
                      <a:pPr algn="l">
                        <a:lnSpc>
                          <a:spcPct val="107000"/>
                        </a:lnSpc>
                        <a:spcAft>
                          <a:spcPts val="800"/>
                        </a:spcAft>
                      </a:pPr>
                      <a:r>
                        <a:rPr lang="en-US" sz="1800" dirty="0">
                          <a:effectLst/>
                          <a:latin typeface="+mn-lt"/>
                          <a:ea typeface="Calibri" panose="020F0502020204030204" pitchFamily="34" charset="0"/>
                          <a:cs typeface="Times New Roman" panose="02020603050405020304" pitchFamily="18" charset="0"/>
                        </a:rPr>
                        <a:t>PT 1989 (-35,6)</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PSOL 2006 (-35,4)</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1998 (-26,9)</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PV 2010 (-26,5)</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2018 (-25,4)</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PRONA 1994 (-24,8)</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2010 (-24,2)</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PPS 1998 (-24,1)</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PDT 2018 (-22,5)</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2002 (-19,7)</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1994 (-19,6)</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2014 (-18,5)</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2006 (-18,3)</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PSDB 1998 (-17,2)</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PSDB 2010 (-15,7)</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PPS 2002 (-15,7)</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PSDB 2002 (-15,4)</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PSDB 2006 (-13,3)</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PSB 2002 (-11,7)</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PSDB 2014 (-11,0)</a:t>
                      </a:r>
                      <a:r>
                        <a:rPr lang="pt-BR" sz="1800" dirty="0">
                          <a:effectLst/>
                          <a:latin typeface="+mn-lt"/>
                          <a:ea typeface="Calibri" panose="020F0502020204030204" pitchFamily="34" charset="0"/>
                          <a:cs typeface="Times New Roman" panose="02020603050405020304" pitchFamily="18" charset="0"/>
                        </a:rPr>
                        <a:t>; PSB 2014 (-11,0); PSDB 2018 (-2,7); PRN 1989 (-2,6); PSDB 1994 (-1,8)</a:t>
                      </a:r>
                    </a:p>
                  </a:txBody>
                  <a:tcPr marL="68580" marR="68580" marT="0" marB="0"/>
                </a:tc>
                <a:extLst>
                  <a:ext uri="{0D108BD9-81ED-4DB2-BD59-A6C34878D82A}">
                    <a16:rowId xmlns:a16="http://schemas.microsoft.com/office/drawing/2014/main" val="2217805962"/>
                  </a:ext>
                </a:extLst>
              </a:tr>
            </a:tbl>
          </a:graphicData>
        </a:graphic>
      </p:graphicFrame>
    </p:spTree>
    <p:extLst>
      <p:ext uri="{BB962C8B-B14F-4D97-AF65-F5344CB8AC3E}">
        <p14:creationId xmlns:p14="http://schemas.microsoft.com/office/powerpoint/2010/main" val="1847479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Autofit/>
          </a:bodyPr>
          <a:lstStyle/>
          <a:p>
            <a:pPr marL="0" indent="0">
              <a:lnSpc>
                <a:spcPct val="150000"/>
              </a:lnSpc>
              <a:buNone/>
            </a:pPr>
            <a:r>
              <a:rPr lang="pt-BR" dirty="0">
                <a:solidFill>
                  <a:schemeClr val="bg1"/>
                </a:solidFill>
              </a:rPr>
              <a:t>Tabela 1 – Classificação ideológica dos partidos brasileiros pela codificação MARPOR </a:t>
            </a:r>
            <a:r>
              <a:rPr lang="pt-BR" sz="1200" i="1" dirty="0">
                <a:solidFill>
                  <a:schemeClr val="bg1"/>
                </a:solidFill>
              </a:rPr>
              <a:t>(continuação)</a:t>
            </a: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endParaRPr lang="pt-BR" sz="1200" i="1" dirty="0">
              <a:solidFill>
                <a:schemeClr val="bg1"/>
              </a:solidFill>
            </a:endParaRPr>
          </a:p>
          <a:p>
            <a:pPr marL="0" indent="0">
              <a:lnSpc>
                <a:spcPct val="150000"/>
              </a:lnSpc>
              <a:buNone/>
            </a:pPr>
            <a:r>
              <a:rPr lang="pt-BR" sz="1600" dirty="0">
                <a:solidFill>
                  <a:schemeClr val="bg1"/>
                </a:solidFill>
              </a:rPr>
              <a:t>Fonte: elaboração própria.</a:t>
            </a:r>
          </a:p>
        </p:txBody>
      </p:sp>
      <p:graphicFrame>
        <p:nvGraphicFramePr>
          <p:cNvPr id="2" name="Tabela 3">
            <a:extLst>
              <a:ext uri="{FF2B5EF4-FFF2-40B4-BE49-F238E27FC236}">
                <a16:creationId xmlns:a16="http://schemas.microsoft.com/office/drawing/2014/main" id="{C4C26165-C228-47E5-A709-B23E9F362F1D}"/>
              </a:ext>
            </a:extLst>
          </p:cNvPr>
          <p:cNvGraphicFramePr>
            <a:graphicFrameLocks noGrp="1"/>
          </p:cNvGraphicFramePr>
          <p:nvPr>
            <p:extLst>
              <p:ext uri="{D42A27DB-BD31-4B8C-83A1-F6EECF244321}">
                <p14:modId xmlns:p14="http://schemas.microsoft.com/office/powerpoint/2010/main" val="2516505522"/>
              </p:ext>
            </p:extLst>
          </p:nvPr>
        </p:nvGraphicFramePr>
        <p:xfrm>
          <a:off x="838200" y="1582900"/>
          <a:ext cx="10198767" cy="4205545"/>
        </p:xfrm>
        <a:graphic>
          <a:graphicData uri="http://schemas.openxmlformats.org/drawingml/2006/table">
            <a:tbl>
              <a:tblPr firstRow="1" bandRow="1">
                <a:tableStyleId>{5C22544A-7EE6-4342-B048-85BDC9FD1C3A}</a:tableStyleId>
              </a:tblPr>
              <a:tblGrid>
                <a:gridCol w="3399589">
                  <a:extLst>
                    <a:ext uri="{9D8B030D-6E8A-4147-A177-3AD203B41FA5}">
                      <a16:colId xmlns:a16="http://schemas.microsoft.com/office/drawing/2014/main" val="3533193263"/>
                    </a:ext>
                  </a:extLst>
                </a:gridCol>
                <a:gridCol w="3399589">
                  <a:extLst>
                    <a:ext uri="{9D8B030D-6E8A-4147-A177-3AD203B41FA5}">
                      <a16:colId xmlns:a16="http://schemas.microsoft.com/office/drawing/2014/main" val="2938272476"/>
                    </a:ext>
                  </a:extLst>
                </a:gridCol>
                <a:gridCol w="3399589">
                  <a:extLst>
                    <a:ext uri="{9D8B030D-6E8A-4147-A177-3AD203B41FA5}">
                      <a16:colId xmlns:a16="http://schemas.microsoft.com/office/drawing/2014/main" val="2209957654"/>
                    </a:ext>
                  </a:extLst>
                </a:gridCol>
              </a:tblGrid>
              <a:tr h="0">
                <a:tc>
                  <a:txBody>
                    <a:bodyPr/>
                    <a:lstStyle/>
                    <a:p>
                      <a:r>
                        <a:rPr lang="pt-BR" sz="2000" dirty="0">
                          <a:latin typeface="+mn-lt"/>
                        </a:rPr>
                        <a:t>Referência</a:t>
                      </a:r>
                    </a:p>
                  </a:txBody>
                  <a:tcPr/>
                </a:tc>
                <a:tc>
                  <a:txBody>
                    <a:bodyPr/>
                    <a:lstStyle/>
                    <a:p>
                      <a:r>
                        <a:rPr lang="pt-BR" sz="2000" dirty="0">
                          <a:latin typeface="+mn-lt"/>
                        </a:rPr>
                        <a:t>Direita</a:t>
                      </a:r>
                    </a:p>
                  </a:txBody>
                  <a:tcPr/>
                </a:tc>
                <a:tc>
                  <a:txBody>
                    <a:bodyPr/>
                    <a:lstStyle/>
                    <a:p>
                      <a:r>
                        <a:rPr lang="pt-BR" sz="2000" dirty="0">
                          <a:latin typeface="+mn-lt"/>
                        </a:rPr>
                        <a:t>Esquerda</a:t>
                      </a:r>
                    </a:p>
                  </a:txBody>
                  <a:tcPr/>
                </a:tc>
                <a:extLst>
                  <a:ext uri="{0D108BD9-81ED-4DB2-BD59-A6C34878D82A}">
                    <a16:rowId xmlns:a16="http://schemas.microsoft.com/office/drawing/2014/main" val="2810372734"/>
                  </a:ext>
                </a:extLst>
              </a:tr>
              <a:tr h="749363">
                <a:tc>
                  <a:txBody>
                    <a:bodyPr/>
                    <a:lstStyle/>
                    <a:p>
                      <a:pPr algn="just">
                        <a:lnSpc>
                          <a:spcPct val="107000"/>
                        </a:lnSpc>
                        <a:spcAft>
                          <a:spcPts val="800"/>
                        </a:spcAft>
                      </a:pPr>
                      <a:r>
                        <a:rPr lang="pt-BR" sz="1800" dirty="0">
                          <a:effectLst/>
                          <a:latin typeface="+mn-lt"/>
                          <a:ea typeface="Calibri" panose="020F0502020204030204" pitchFamily="34" charset="0"/>
                          <a:cs typeface="Times New Roman" panose="02020603050405020304" pitchFamily="18" charset="0"/>
                        </a:rPr>
                        <a:t>Jorge </a:t>
                      </a:r>
                      <a:r>
                        <a:rPr lang="pt-BR" sz="1800" i="1" dirty="0">
                          <a:effectLst/>
                          <a:latin typeface="+mn-lt"/>
                          <a:ea typeface="Calibri" panose="020F0502020204030204" pitchFamily="34" charset="0"/>
                          <a:cs typeface="Times New Roman" panose="02020603050405020304" pitchFamily="18" charset="0"/>
                        </a:rPr>
                        <a:t>et al. </a:t>
                      </a:r>
                      <a:r>
                        <a:rPr lang="pt-BR" sz="1800" dirty="0">
                          <a:effectLst/>
                          <a:latin typeface="+mn-lt"/>
                          <a:ea typeface="Calibri" panose="020F0502020204030204" pitchFamily="34" charset="0"/>
                          <a:cs typeface="Times New Roman" panose="02020603050405020304" pitchFamily="18" charset="0"/>
                        </a:rPr>
                        <a:t>(2018)</a:t>
                      </a:r>
                    </a:p>
                  </a:txBody>
                  <a:tcPr marL="68580" marR="68580" marT="0" marB="0"/>
                </a:tc>
                <a:tc>
                  <a:txBody>
                    <a:bodyPr/>
                    <a:lstStyle/>
                    <a:p>
                      <a:pPr algn="just">
                        <a:lnSpc>
                          <a:spcPct val="107000"/>
                        </a:lnSpc>
                        <a:spcAft>
                          <a:spcPts val="800"/>
                        </a:spcAft>
                      </a:pPr>
                      <a:r>
                        <a:rPr lang="pt-BR" sz="1800" dirty="0">
                          <a:effectLst/>
                          <a:latin typeface="+mn-lt"/>
                          <a:ea typeface="Calibri" panose="020F0502020204030204" pitchFamily="34" charset="0"/>
                          <a:cs typeface="Times New Roman" panose="02020603050405020304" pitchFamily="18" charset="0"/>
                        </a:rPr>
                        <a:t> -</a:t>
                      </a:r>
                    </a:p>
                  </a:txBody>
                  <a:tcPr marL="68580" marR="68580" marT="0" marB="0"/>
                </a:tc>
                <a:tc>
                  <a:txBody>
                    <a:bodyPr/>
                    <a:lstStyle/>
                    <a:p>
                      <a:pPr algn="l">
                        <a:lnSpc>
                          <a:spcPct val="107000"/>
                        </a:lnSpc>
                        <a:spcAft>
                          <a:spcPts val="800"/>
                        </a:spcAft>
                      </a:pPr>
                      <a:r>
                        <a:rPr lang="pt-BR" sz="1800" dirty="0">
                          <a:effectLst/>
                          <a:latin typeface="+mn-lt"/>
                          <a:ea typeface="Calibri" panose="020F0502020204030204" pitchFamily="34" charset="0"/>
                          <a:cs typeface="Times New Roman" panose="02020603050405020304" pitchFamily="18" charset="0"/>
                        </a:rPr>
                        <a:t>PT 2014 (-0,13); PSDB 2014 (-0,06)</a:t>
                      </a:r>
                    </a:p>
                  </a:txBody>
                  <a:tcPr marL="68580" marR="68580" marT="0" marB="0"/>
                </a:tc>
                <a:extLst>
                  <a:ext uri="{0D108BD9-81ED-4DB2-BD59-A6C34878D82A}">
                    <a16:rowId xmlns:a16="http://schemas.microsoft.com/office/drawing/2014/main" val="2217805962"/>
                  </a:ext>
                </a:extLst>
              </a:tr>
              <a:tr h="433137">
                <a:tc>
                  <a:txBody>
                    <a:bodyPr/>
                    <a:lstStyle/>
                    <a:p>
                      <a:pPr algn="l">
                        <a:lnSpc>
                          <a:spcPct val="107000"/>
                        </a:lnSpc>
                        <a:spcAft>
                          <a:spcPts val="800"/>
                        </a:spcAft>
                      </a:pPr>
                      <a:r>
                        <a:rPr lang="pt-BR" sz="1800" dirty="0" err="1">
                          <a:effectLst/>
                          <a:latin typeface="+mn-lt"/>
                          <a:ea typeface="Calibri" panose="020F0502020204030204" pitchFamily="34" charset="0"/>
                          <a:cs typeface="Times New Roman" panose="02020603050405020304" pitchFamily="18" charset="0"/>
                        </a:rPr>
                        <a:t>Babireski</a:t>
                      </a:r>
                      <a:r>
                        <a:rPr lang="pt-BR" sz="1800" dirty="0">
                          <a:effectLst/>
                          <a:latin typeface="+mn-lt"/>
                          <a:ea typeface="Calibri" panose="020F0502020204030204" pitchFamily="34" charset="0"/>
                          <a:cs typeface="Times New Roman" panose="02020603050405020304" pitchFamily="18" charset="0"/>
                        </a:rPr>
                        <a:t> (2014)</a:t>
                      </a:r>
                    </a:p>
                  </a:txBody>
                  <a:tcPr marL="68580" marR="68580" marT="0" marB="0"/>
                </a:tc>
                <a:tc>
                  <a:txBody>
                    <a:bodyPr/>
                    <a:lstStyle/>
                    <a:p>
                      <a:pPr algn="l">
                        <a:lnSpc>
                          <a:spcPct val="107000"/>
                        </a:lnSpc>
                        <a:spcAft>
                          <a:spcPts val="800"/>
                        </a:spcAft>
                      </a:pPr>
                      <a:r>
                        <a:rPr lang="pt-BR" sz="1800">
                          <a:effectLst/>
                          <a:latin typeface="+mn-lt"/>
                          <a:ea typeface="Calibri" panose="020F0502020204030204" pitchFamily="34" charset="0"/>
                          <a:cs typeface="Times New Roman" panose="02020603050405020304" pitchFamily="18" charset="0"/>
                        </a:rPr>
                        <a:t> </a:t>
                      </a:r>
                    </a:p>
                  </a:txBody>
                  <a:tcPr marL="68580" marR="68580" marT="0" marB="0"/>
                </a:tc>
                <a:tc>
                  <a:txBody>
                    <a:bodyPr/>
                    <a:lstStyle/>
                    <a:p>
                      <a:pPr algn="l">
                        <a:lnSpc>
                          <a:spcPct val="107000"/>
                        </a:lnSpc>
                        <a:spcAft>
                          <a:spcPts val="800"/>
                        </a:spcAft>
                      </a:pPr>
                      <a:r>
                        <a:rPr lang="pt-BR" sz="1800" dirty="0">
                          <a:effectLst/>
                          <a:latin typeface="+mn-lt"/>
                          <a:ea typeface="Calibri" panose="020F0502020204030204" pitchFamily="34" charset="0"/>
                          <a:cs typeface="Times New Roman" panose="02020603050405020304" pitchFamily="18" charset="0"/>
                        </a:rPr>
                        <a:t>PP (-15,2); DEM (-11,2)</a:t>
                      </a:r>
                    </a:p>
                  </a:txBody>
                  <a:tcPr marL="68580" marR="68580" marT="0" marB="0"/>
                </a:tc>
                <a:extLst>
                  <a:ext uri="{0D108BD9-81ED-4DB2-BD59-A6C34878D82A}">
                    <a16:rowId xmlns:a16="http://schemas.microsoft.com/office/drawing/2014/main" val="376380184"/>
                  </a:ext>
                </a:extLst>
              </a:tr>
              <a:tr h="1171631">
                <a:tc>
                  <a:txBody>
                    <a:bodyPr/>
                    <a:lstStyle/>
                    <a:p>
                      <a:pPr algn="l">
                        <a:lnSpc>
                          <a:spcPct val="107000"/>
                        </a:lnSpc>
                        <a:spcAft>
                          <a:spcPts val="800"/>
                        </a:spcAft>
                      </a:pPr>
                      <a:r>
                        <a:rPr lang="pt-BR" sz="1800" dirty="0">
                          <a:effectLst/>
                          <a:latin typeface="+mn-lt"/>
                          <a:ea typeface="Calibri" panose="020F0502020204030204" pitchFamily="34" charset="0"/>
                          <a:cs typeface="Times New Roman" panose="02020603050405020304" pitchFamily="18" charset="0"/>
                        </a:rPr>
                        <a:t>Tarouco e Madeira (2013)</a:t>
                      </a:r>
                    </a:p>
                  </a:txBody>
                  <a:tcPr marL="68580" marR="68580" marT="0" marB="0"/>
                </a:tc>
                <a:tc>
                  <a:txBody>
                    <a:bodyPr/>
                    <a:lstStyle/>
                    <a:p>
                      <a:pPr algn="l">
                        <a:lnSpc>
                          <a:spcPct val="107000"/>
                        </a:lnSpc>
                        <a:spcAft>
                          <a:spcPts val="800"/>
                        </a:spcAft>
                      </a:pPr>
                      <a:r>
                        <a:rPr lang="pt-BR" sz="1800" dirty="0">
                          <a:effectLst/>
                          <a:latin typeface="+mn-lt"/>
                          <a:ea typeface="Calibri" panose="020F0502020204030204" pitchFamily="34" charset="0"/>
                          <a:cs typeface="Times New Roman" panose="02020603050405020304" pitchFamily="18" charset="0"/>
                        </a:rPr>
                        <a:t>PFL 1995 (+6,5)</a:t>
                      </a:r>
                    </a:p>
                  </a:txBody>
                  <a:tcPr marL="68580" marR="68580" marT="0" marB="0"/>
                </a:tc>
                <a:tc>
                  <a:txBody>
                    <a:bodyPr/>
                    <a:lstStyle/>
                    <a:p>
                      <a:pPr algn="l">
                        <a:lnSpc>
                          <a:spcPct val="107000"/>
                        </a:lnSpc>
                        <a:spcAft>
                          <a:spcPts val="800"/>
                        </a:spcAft>
                      </a:pPr>
                      <a:r>
                        <a:rPr lang="en-US" sz="1800" dirty="0">
                          <a:effectLst/>
                          <a:latin typeface="+mn-lt"/>
                          <a:ea typeface="Calibri" panose="020F0502020204030204" pitchFamily="34" charset="0"/>
                          <a:cs typeface="Times New Roman" panose="02020603050405020304" pitchFamily="18" charset="0"/>
                        </a:rPr>
                        <a:t>PDT 1979 (-37,3)</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PTB 1979 (-36,8)</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1980 (-34,4)</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PTB 2001 (-27,2)</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PMDB 1981 (-25,0)</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PT 1990 (-22,0)</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PDS 1979 (-15,1)</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PP 2003 (-14,3)</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PPB 1995 (-14,1)</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PSDB 1988 (-13,6)</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PDT 1994 (-10,3)</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PMDB 1994 (-8,5)</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PFL fund. (-5,4)</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PFL 2005 (-3,6)</a:t>
                      </a:r>
                      <a:r>
                        <a:rPr lang="pt-BR" sz="1800" dirty="0">
                          <a:effectLst/>
                          <a:latin typeface="+mn-lt"/>
                          <a:ea typeface="Calibri" panose="020F0502020204030204" pitchFamily="34" charset="0"/>
                          <a:cs typeface="Times New Roman" panose="02020603050405020304" pitchFamily="18" charset="0"/>
                        </a:rPr>
                        <a:t>; </a:t>
                      </a:r>
                      <a:r>
                        <a:rPr lang="en-US" sz="1800" dirty="0">
                          <a:effectLst/>
                          <a:latin typeface="+mn-lt"/>
                          <a:ea typeface="Calibri" panose="020F0502020204030204" pitchFamily="34" charset="0"/>
                          <a:cs typeface="Times New Roman" panose="02020603050405020304" pitchFamily="18" charset="0"/>
                        </a:rPr>
                        <a:t>PSDB 2001 (-0,4)</a:t>
                      </a:r>
                      <a:endParaRPr lang="pt-BR"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2676937"/>
                  </a:ext>
                </a:extLst>
              </a:tr>
            </a:tbl>
          </a:graphicData>
        </a:graphic>
      </p:graphicFrame>
    </p:spTree>
    <p:extLst>
      <p:ext uri="{BB962C8B-B14F-4D97-AF65-F5344CB8AC3E}">
        <p14:creationId xmlns:p14="http://schemas.microsoft.com/office/powerpoint/2010/main" val="1769197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a:t>
            </a:r>
            <a:r>
              <a:rPr lang="pt-BR" dirty="0">
                <a:solidFill>
                  <a:schemeClr val="bg1"/>
                </a:solidFill>
                <a:effectLst/>
                <a:ea typeface="Calibri" panose="020F0502020204030204" pitchFamily="34" charset="0"/>
              </a:rPr>
              <a:t>As classificações dos partidos brasileiros podem causar certo desconforto. Por elas, praticamente não haveria legendas de direita no Brasil. </a:t>
            </a:r>
          </a:p>
          <a:p>
            <a:pPr>
              <a:lnSpc>
                <a:spcPct val="150000"/>
              </a:lnSpc>
              <a:buFont typeface="Arial" panose="020B0604020202020204" pitchFamily="34" charset="0"/>
              <a:buChar char="•"/>
            </a:pPr>
            <a:r>
              <a:rPr lang="pt-BR" dirty="0">
                <a:solidFill>
                  <a:schemeClr val="bg1"/>
                </a:solidFill>
                <a:ea typeface="Calibri" panose="020F0502020204030204" pitchFamily="34" charset="0"/>
              </a:rPr>
              <a:t> </a:t>
            </a:r>
            <a:r>
              <a:rPr lang="pt-BR" dirty="0">
                <a:solidFill>
                  <a:schemeClr val="bg1"/>
                </a:solidFill>
                <a:effectLst/>
                <a:ea typeface="Calibri" panose="020F0502020204030204" pitchFamily="34" charset="0"/>
              </a:rPr>
              <a:t>Esses resultados podem indicar que o conteúdo dos documentos analisados versava sobre outros fatores que não ideológicos – ao menos, não de forma majoritária ou determinante – ou alguma insuficiência metodológica, já que o emprego da codificação da codificação do </a:t>
            </a:r>
            <a:r>
              <a:rPr lang="pt-BR" i="1" dirty="0">
                <a:solidFill>
                  <a:schemeClr val="bg1"/>
                </a:solidFill>
                <a:effectLst/>
                <a:ea typeface="Calibri" panose="020F0502020204030204" pitchFamily="34" charset="0"/>
              </a:rPr>
              <a:t>Manifesto Project/MARPOR</a:t>
            </a:r>
            <a:r>
              <a:rPr lang="pt-BR" dirty="0">
                <a:solidFill>
                  <a:schemeClr val="bg1"/>
                </a:solidFill>
                <a:effectLst/>
                <a:ea typeface="Calibri" panose="020F0502020204030204" pitchFamily="34" charset="0"/>
              </a:rPr>
              <a:t> como técnica, ainda que adaptada, é característica comum desses estudos.</a:t>
            </a:r>
          </a:p>
          <a:p>
            <a:pPr>
              <a:lnSpc>
                <a:spcPct val="150000"/>
              </a:lnSpc>
              <a:buFont typeface="Arial" panose="020B0604020202020204" pitchFamily="34" charset="0"/>
              <a:buChar char="•"/>
            </a:pPr>
            <a:r>
              <a:rPr lang="pt-BR" dirty="0">
                <a:solidFill>
                  <a:schemeClr val="bg1"/>
                </a:solidFill>
                <a:ea typeface="Calibri" panose="020F0502020204030204" pitchFamily="34" charset="0"/>
              </a:rPr>
              <a:t> Como funciona a codificação MARPOR?</a:t>
            </a:r>
          </a:p>
          <a:p>
            <a:pPr>
              <a:lnSpc>
                <a:spcPct val="150000"/>
              </a:lnSpc>
              <a:buFont typeface="Arial" panose="020B0604020202020204" pitchFamily="34" charset="0"/>
              <a:buChar char="•"/>
            </a:pPr>
            <a:r>
              <a:rPr lang="pt-BR" dirty="0">
                <a:solidFill>
                  <a:schemeClr val="bg1"/>
                </a:solidFill>
                <a:effectLst/>
                <a:ea typeface="Calibri" panose="020F0502020204030204" pitchFamily="34" charset="0"/>
              </a:rPr>
              <a:t> A mensuração é feita através da codificação manual de </a:t>
            </a:r>
            <a:r>
              <a:rPr lang="pt-BR" i="1" dirty="0" err="1">
                <a:solidFill>
                  <a:schemeClr val="bg1"/>
                </a:solidFill>
                <a:effectLst/>
                <a:ea typeface="Calibri" panose="020F0502020204030204" pitchFamily="34" charset="0"/>
              </a:rPr>
              <a:t>quasi-sentences</a:t>
            </a:r>
            <a:r>
              <a:rPr lang="pt-BR" dirty="0">
                <a:solidFill>
                  <a:schemeClr val="bg1"/>
                </a:solidFill>
                <a:effectLst/>
                <a:ea typeface="Calibri" panose="020F0502020204030204" pitchFamily="34" charset="0"/>
              </a:rPr>
              <a:t>, ou trechos que contenham apenas uma proposta política, em uma das 56 categorias, distribuídas em 7 domínios.</a:t>
            </a:r>
          </a:p>
        </p:txBody>
      </p:sp>
    </p:spTree>
    <p:extLst>
      <p:ext uri="{BB962C8B-B14F-4D97-AF65-F5344CB8AC3E}">
        <p14:creationId xmlns:p14="http://schemas.microsoft.com/office/powerpoint/2010/main" val="572021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numCol="2">
            <a:noAutofit/>
          </a:bodyPr>
          <a:lstStyle/>
          <a:p>
            <a:pPr marL="0" indent="0">
              <a:lnSpc>
                <a:spcPct val="150000"/>
              </a:lnSpc>
              <a:buNone/>
            </a:pPr>
            <a:r>
              <a:rPr lang="pt-BR" dirty="0">
                <a:solidFill>
                  <a:schemeClr val="bg1"/>
                </a:solidFill>
                <a:effectLst/>
                <a:ea typeface="Calibri" panose="020F0502020204030204" pitchFamily="34" charset="0"/>
              </a:rPr>
              <a:t>CATEGORIAS DE CODIFICAÇÃO MARPOR</a:t>
            </a:r>
          </a:p>
          <a:p>
            <a:pPr marL="457200" indent="-457200">
              <a:lnSpc>
                <a:spcPct val="150000"/>
              </a:lnSpc>
              <a:buFont typeface="+mj-lt"/>
              <a:buAutoNum type="arabicPeriod"/>
            </a:pPr>
            <a:r>
              <a:rPr lang="pt-BR" dirty="0">
                <a:solidFill>
                  <a:schemeClr val="bg1"/>
                </a:solidFill>
                <a:effectLst/>
                <a:ea typeface="Calibri" panose="020F0502020204030204" pitchFamily="34" charset="0"/>
              </a:rPr>
              <a:t>Relações Externas	</a:t>
            </a:r>
          </a:p>
          <a:p>
            <a:pPr marL="457200" indent="-457200">
              <a:lnSpc>
                <a:spcPct val="150000"/>
              </a:lnSpc>
              <a:buFont typeface="+mj-lt"/>
              <a:buAutoNum type="arabicPeriod"/>
            </a:pPr>
            <a:endParaRPr lang="pt-BR" dirty="0">
              <a:solidFill>
                <a:schemeClr val="bg1"/>
              </a:solidFill>
              <a:ea typeface="Calibri" panose="020F0502020204030204" pitchFamily="34" charset="0"/>
            </a:endParaRPr>
          </a:p>
          <a:p>
            <a:pPr marL="457200" indent="-457200">
              <a:lnSpc>
                <a:spcPct val="150000"/>
              </a:lnSpc>
              <a:buFont typeface="+mj-lt"/>
              <a:buAutoNum type="arabicPeriod"/>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a:pPr>
            <a:endParaRPr lang="pt-BR" dirty="0">
              <a:solidFill>
                <a:schemeClr val="bg1"/>
              </a:solidFill>
              <a:ea typeface="Calibri" panose="020F0502020204030204" pitchFamily="34" charset="0"/>
            </a:endParaRPr>
          </a:p>
          <a:p>
            <a:pPr marL="457200" indent="-457200">
              <a:lnSpc>
                <a:spcPct val="150000"/>
              </a:lnSpc>
              <a:buFont typeface="+mj-lt"/>
              <a:buAutoNum type="arabicPeriod"/>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a:pPr>
            <a:endParaRPr lang="pt-BR" dirty="0">
              <a:solidFill>
                <a:schemeClr val="bg1"/>
              </a:solidFill>
              <a:ea typeface="Calibri" panose="020F0502020204030204" pitchFamily="34" charset="0"/>
            </a:endParaRPr>
          </a:p>
          <a:p>
            <a:pPr marL="457200" indent="-457200">
              <a:lnSpc>
                <a:spcPct val="150000"/>
              </a:lnSpc>
              <a:buFont typeface="+mj-lt"/>
              <a:buAutoNum type="arabicPeriod"/>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a:pPr>
            <a:endParaRPr lang="pt-BR" dirty="0">
              <a:solidFill>
                <a:schemeClr val="bg1"/>
              </a:solidFill>
              <a:ea typeface="Calibri" panose="020F0502020204030204" pitchFamily="34" charset="0"/>
            </a:endParaRPr>
          </a:p>
          <a:p>
            <a:pPr marL="457200" indent="-457200">
              <a:lnSpc>
                <a:spcPct val="150000"/>
              </a:lnSpc>
              <a:buFont typeface="+mj-lt"/>
              <a:buAutoNum type="arabicPeriod"/>
            </a:pPr>
            <a:r>
              <a:rPr lang="pt-BR" dirty="0">
                <a:solidFill>
                  <a:schemeClr val="bg1"/>
                </a:solidFill>
                <a:effectLst/>
                <a:ea typeface="Calibri" panose="020F0502020204030204" pitchFamily="34" charset="0"/>
              </a:rPr>
              <a:t>Liberdade e Democracia			</a:t>
            </a:r>
            <a:endParaRPr lang="pt-BR" dirty="0">
              <a:solidFill>
                <a:schemeClr val="bg1"/>
              </a:solidFill>
              <a:ea typeface="Calibri" panose="020F0502020204030204" pitchFamily="34" charset="0"/>
            </a:endParaRPr>
          </a:p>
          <a:p>
            <a:pPr marL="630936" lvl="1" indent="-457200">
              <a:lnSpc>
                <a:spcPct val="150000"/>
              </a:lnSpc>
              <a:buFont typeface="+mj-lt"/>
              <a:buAutoNum type="arabicPeriod"/>
            </a:pPr>
            <a:endParaRPr lang="pt-BR" dirty="0">
              <a:solidFill>
                <a:schemeClr val="bg1"/>
              </a:solidFill>
              <a:ea typeface="Calibri" panose="020F0502020204030204" pitchFamily="34" charset="0"/>
            </a:endParaRPr>
          </a:p>
        </p:txBody>
      </p:sp>
      <p:graphicFrame>
        <p:nvGraphicFramePr>
          <p:cNvPr id="4" name="Tabela 3">
            <a:extLst>
              <a:ext uri="{FF2B5EF4-FFF2-40B4-BE49-F238E27FC236}">
                <a16:creationId xmlns:a16="http://schemas.microsoft.com/office/drawing/2014/main" id="{7E543B00-6FB7-4572-9D15-493143ADD559}"/>
              </a:ext>
            </a:extLst>
          </p:cNvPr>
          <p:cNvGraphicFramePr>
            <a:graphicFrameLocks noGrp="1"/>
          </p:cNvGraphicFramePr>
          <p:nvPr>
            <p:extLst>
              <p:ext uri="{D42A27DB-BD31-4B8C-83A1-F6EECF244321}">
                <p14:modId xmlns:p14="http://schemas.microsoft.com/office/powerpoint/2010/main" val="3652497252"/>
              </p:ext>
            </p:extLst>
          </p:nvPr>
        </p:nvGraphicFramePr>
        <p:xfrm>
          <a:off x="918410" y="1823164"/>
          <a:ext cx="4293278" cy="3948182"/>
        </p:xfrm>
        <a:graphic>
          <a:graphicData uri="http://schemas.openxmlformats.org/drawingml/2006/table">
            <a:tbl>
              <a:tblPr firstRow="1" firstCol="1" bandRow="1">
                <a:tableStyleId>{5C22544A-7EE6-4342-B048-85BDC9FD1C3A}</a:tableStyleId>
              </a:tblPr>
              <a:tblGrid>
                <a:gridCol w="4293278">
                  <a:extLst>
                    <a:ext uri="{9D8B030D-6E8A-4147-A177-3AD203B41FA5}">
                      <a16:colId xmlns:a16="http://schemas.microsoft.com/office/drawing/2014/main" val="3579035961"/>
                    </a:ext>
                  </a:extLst>
                </a:gridCol>
              </a:tblGrid>
              <a:tr h="257878">
                <a:tc>
                  <a:txBody>
                    <a:bodyPr/>
                    <a:lstStyle/>
                    <a:p>
                      <a:pPr algn="l">
                        <a:lnSpc>
                          <a:spcPct val="107000"/>
                        </a:lnSpc>
                        <a:spcAft>
                          <a:spcPts val="800"/>
                        </a:spcAft>
                      </a:pPr>
                      <a:r>
                        <a:rPr lang="pt-BR" sz="1800">
                          <a:effectLst/>
                        </a:rPr>
                        <a:t>101 Relações externas especiais: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044110"/>
                  </a:ext>
                </a:extLst>
              </a:tr>
              <a:tr h="0">
                <a:tc>
                  <a:txBody>
                    <a:bodyPr/>
                    <a:lstStyle/>
                    <a:p>
                      <a:pPr algn="l">
                        <a:lnSpc>
                          <a:spcPct val="107000"/>
                        </a:lnSpc>
                        <a:spcAft>
                          <a:spcPts val="800"/>
                        </a:spcAft>
                      </a:pPr>
                      <a:r>
                        <a:rPr lang="pt-BR" sz="1800">
                          <a:effectLst/>
                        </a:rPr>
                        <a:t>102 Relações externas especiais: Negativo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3749679"/>
                  </a:ext>
                </a:extLst>
              </a:tr>
              <a:tr h="0">
                <a:tc>
                  <a:txBody>
                    <a:bodyPr/>
                    <a:lstStyle/>
                    <a:p>
                      <a:pPr algn="l">
                        <a:lnSpc>
                          <a:spcPct val="107000"/>
                        </a:lnSpc>
                        <a:spcAft>
                          <a:spcPts val="800"/>
                        </a:spcAft>
                      </a:pPr>
                      <a:r>
                        <a:rPr lang="pt-BR" sz="1800">
                          <a:effectLst/>
                        </a:rPr>
                        <a:t>103 Anti-imperialismo: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72041301"/>
                  </a:ext>
                </a:extLst>
              </a:tr>
              <a:tr h="0">
                <a:tc>
                  <a:txBody>
                    <a:bodyPr/>
                    <a:lstStyle/>
                    <a:p>
                      <a:pPr algn="l">
                        <a:lnSpc>
                          <a:spcPct val="107000"/>
                        </a:lnSpc>
                        <a:spcAft>
                          <a:spcPts val="800"/>
                        </a:spcAft>
                      </a:pPr>
                      <a:r>
                        <a:rPr lang="pt-BR" sz="1800">
                          <a:effectLst/>
                        </a:rPr>
                        <a:t>       103.1 Anti-imperialismo estatal</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8235920"/>
                  </a:ext>
                </a:extLst>
              </a:tr>
              <a:tr h="0">
                <a:tc>
                  <a:txBody>
                    <a:bodyPr/>
                    <a:lstStyle/>
                    <a:p>
                      <a:pPr algn="l">
                        <a:lnSpc>
                          <a:spcPct val="107000"/>
                        </a:lnSpc>
                        <a:spcAft>
                          <a:spcPts val="800"/>
                        </a:spcAft>
                      </a:pPr>
                      <a:r>
                        <a:rPr lang="pt-BR" sz="1800" dirty="0">
                          <a:effectLst/>
                        </a:rPr>
                        <a:t>       103.2 Influência externa financeira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0538628"/>
                  </a:ext>
                </a:extLst>
              </a:tr>
              <a:tr h="0">
                <a:tc>
                  <a:txBody>
                    <a:bodyPr/>
                    <a:lstStyle/>
                    <a:p>
                      <a:pPr algn="l">
                        <a:lnSpc>
                          <a:spcPct val="107000"/>
                        </a:lnSpc>
                        <a:spcAft>
                          <a:spcPts val="800"/>
                        </a:spcAft>
                      </a:pPr>
                      <a:r>
                        <a:rPr lang="pt-BR" sz="1800">
                          <a:effectLst/>
                        </a:rPr>
                        <a:t>104 Forças Armadas: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9484024"/>
                  </a:ext>
                </a:extLst>
              </a:tr>
              <a:tr h="0">
                <a:tc>
                  <a:txBody>
                    <a:bodyPr/>
                    <a:lstStyle/>
                    <a:p>
                      <a:pPr algn="l">
                        <a:lnSpc>
                          <a:spcPct val="107000"/>
                        </a:lnSpc>
                        <a:spcAft>
                          <a:spcPts val="800"/>
                        </a:spcAft>
                      </a:pPr>
                      <a:r>
                        <a:rPr lang="pt-BR" sz="1800">
                          <a:effectLst/>
                        </a:rPr>
                        <a:t>105 Forças Armadas: Negativo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6707118"/>
                  </a:ext>
                </a:extLst>
              </a:tr>
              <a:tr h="0">
                <a:tc>
                  <a:txBody>
                    <a:bodyPr/>
                    <a:lstStyle/>
                    <a:p>
                      <a:pPr algn="l">
                        <a:lnSpc>
                          <a:spcPct val="107000"/>
                        </a:lnSpc>
                        <a:spcAft>
                          <a:spcPts val="800"/>
                        </a:spcAft>
                      </a:pPr>
                      <a:r>
                        <a:rPr lang="pt-BR" sz="1800">
                          <a:effectLst/>
                        </a:rPr>
                        <a:t>106 Paz</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7321643"/>
                  </a:ext>
                </a:extLst>
              </a:tr>
              <a:tr h="0">
                <a:tc>
                  <a:txBody>
                    <a:bodyPr/>
                    <a:lstStyle/>
                    <a:p>
                      <a:pPr algn="l">
                        <a:lnSpc>
                          <a:spcPct val="107000"/>
                        </a:lnSpc>
                        <a:spcAft>
                          <a:spcPts val="800"/>
                        </a:spcAft>
                      </a:pPr>
                      <a:r>
                        <a:rPr lang="pt-BR" sz="1800" dirty="0">
                          <a:effectLst/>
                        </a:rPr>
                        <a:t>107 Internacionalismo: Positivo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7702909"/>
                  </a:ext>
                </a:extLst>
              </a:tr>
              <a:tr h="0">
                <a:tc>
                  <a:txBody>
                    <a:bodyPr/>
                    <a:lstStyle/>
                    <a:p>
                      <a:pPr algn="l">
                        <a:lnSpc>
                          <a:spcPct val="107000"/>
                        </a:lnSpc>
                        <a:spcAft>
                          <a:spcPts val="800"/>
                        </a:spcAft>
                      </a:pPr>
                      <a:r>
                        <a:rPr lang="pt-BR" sz="1800">
                          <a:effectLst/>
                        </a:rPr>
                        <a:t>108 Integração europeia/latino-americana: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1239173"/>
                  </a:ext>
                </a:extLst>
              </a:tr>
              <a:tr h="0">
                <a:tc>
                  <a:txBody>
                    <a:bodyPr/>
                    <a:lstStyle/>
                    <a:p>
                      <a:pPr algn="l">
                        <a:lnSpc>
                          <a:spcPct val="107000"/>
                        </a:lnSpc>
                        <a:spcAft>
                          <a:spcPts val="800"/>
                        </a:spcAft>
                      </a:pPr>
                      <a:r>
                        <a:rPr lang="pt-BR" sz="1800">
                          <a:effectLst/>
                        </a:rPr>
                        <a:t>109 Internacionalismo: Negativo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9647636"/>
                  </a:ext>
                </a:extLst>
              </a:tr>
              <a:tr h="0">
                <a:tc>
                  <a:txBody>
                    <a:bodyPr/>
                    <a:lstStyle/>
                    <a:p>
                      <a:pPr algn="l">
                        <a:lnSpc>
                          <a:spcPct val="107000"/>
                        </a:lnSpc>
                        <a:spcAft>
                          <a:spcPts val="800"/>
                        </a:spcAft>
                      </a:pPr>
                      <a:r>
                        <a:rPr lang="pt-BR" sz="1800" dirty="0">
                          <a:effectLst/>
                        </a:rPr>
                        <a:t>110 Integração europeia/latino-americana: Negativo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9385869"/>
                  </a:ext>
                </a:extLst>
              </a:tr>
            </a:tbl>
          </a:graphicData>
        </a:graphic>
      </p:graphicFrame>
      <p:graphicFrame>
        <p:nvGraphicFramePr>
          <p:cNvPr id="5" name="Tabela 4">
            <a:extLst>
              <a:ext uri="{FF2B5EF4-FFF2-40B4-BE49-F238E27FC236}">
                <a16:creationId xmlns:a16="http://schemas.microsoft.com/office/drawing/2014/main" id="{40F7519A-24D4-4BBC-81CD-566248C8C1EC}"/>
              </a:ext>
            </a:extLst>
          </p:cNvPr>
          <p:cNvGraphicFramePr>
            <a:graphicFrameLocks noGrp="1"/>
          </p:cNvGraphicFramePr>
          <p:nvPr>
            <p:extLst>
              <p:ext uri="{D42A27DB-BD31-4B8C-83A1-F6EECF244321}">
                <p14:modId xmlns:p14="http://schemas.microsoft.com/office/powerpoint/2010/main" val="3810529474"/>
              </p:ext>
            </p:extLst>
          </p:nvPr>
        </p:nvGraphicFramePr>
        <p:xfrm>
          <a:off x="6346129" y="1823164"/>
          <a:ext cx="4226782" cy="3387984"/>
        </p:xfrm>
        <a:graphic>
          <a:graphicData uri="http://schemas.openxmlformats.org/drawingml/2006/table">
            <a:tbl>
              <a:tblPr firstRow="1" firstCol="1" bandRow="1">
                <a:tableStyleId>{5C22544A-7EE6-4342-B048-85BDC9FD1C3A}</a:tableStyleId>
              </a:tblPr>
              <a:tblGrid>
                <a:gridCol w="4226782">
                  <a:extLst>
                    <a:ext uri="{9D8B030D-6E8A-4147-A177-3AD203B41FA5}">
                      <a16:colId xmlns:a16="http://schemas.microsoft.com/office/drawing/2014/main" val="3854145115"/>
                    </a:ext>
                  </a:extLst>
                </a:gridCol>
              </a:tblGrid>
              <a:tr h="326478">
                <a:tc>
                  <a:txBody>
                    <a:bodyPr/>
                    <a:lstStyle/>
                    <a:p>
                      <a:pPr algn="l">
                        <a:lnSpc>
                          <a:spcPct val="107000"/>
                        </a:lnSpc>
                        <a:spcAft>
                          <a:spcPts val="800"/>
                        </a:spcAft>
                      </a:pPr>
                      <a:r>
                        <a:rPr lang="pt-BR" sz="1800" dirty="0">
                          <a:effectLst/>
                        </a:rPr>
                        <a:t>201 Liberdade e Direitos Humanos: Positivo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1259815"/>
                  </a:ext>
                </a:extLst>
              </a:tr>
              <a:tr h="223514">
                <a:tc>
                  <a:txBody>
                    <a:bodyPr/>
                    <a:lstStyle/>
                    <a:p>
                      <a:pPr algn="l">
                        <a:lnSpc>
                          <a:spcPct val="107000"/>
                        </a:lnSpc>
                        <a:spcAft>
                          <a:spcPts val="800"/>
                        </a:spcAft>
                      </a:pPr>
                      <a:r>
                        <a:rPr lang="pt-BR" sz="1800">
                          <a:effectLst/>
                        </a:rPr>
                        <a:t>       201.1 Liberdade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54704258"/>
                  </a:ext>
                </a:extLst>
              </a:tr>
              <a:tr h="223514">
                <a:tc>
                  <a:txBody>
                    <a:bodyPr/>
                    <a:lstStyle/>
                    <a:p>
                      <a:pPr algn="l">
                        <a:lnSpc>
                          <a:spcPct val="107000"/>
                        </a:lnSpc>
                        <a:spcAft>
                          <a:spcPts val="800"/>
                        </a:spcAft>
                      </a:pPr>
                      <a:r>
                        <a:rPr lang="pt-BR" sz="1800">
                          <a:effectLst/>
                        </a:rPr>
                        <a:t>       201.2 Direitos Humanos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6317915"/>
                  </a:ext>
                </a:extLst>
              </a:tr>
              <a:tr h="223514">
                <a:tc>
                  <a:txBody>
                    <a:bodyPr/>
                    <a:lstStyle/>
                    <a:p>
                      <a:pPr algn="l">
                        <a:lnSpc>
                          <a:spcPct val="107000"/>
                        </a:lnSpc>
                        <a:spcAft>
                          <a:spcPts val="800"/>
                        </a:spcAft>
                      </a:pPr>
                      <a:r>
                        <a:rPr lang="pt-BR" sz="1800">
                          <a:effectLst/>
                        </a:rPr>
                        <a:t>202 Democracia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7561238"/>
                  </a:ext>
                </a:extLst>
              </a:tr>
              <a:tr h="223514">
                <a:tc>
                  <a:txBody>
                    <a:bodyPr/>
                    <a:lstStyle/>
                    <a:p>
                      <a:pPr algn="l">
                        <a:lnSpc>
                          <a:spcPct val="107000"/>
                        </a:lnSpc>
                        <a:spcAft>
                          <a:spcPts val="800"/>
                        </a:spcAft>
                      </a:pPr>
                      <a:r>
                        <a:rPr lang="pt-BR" sz="1800">
                          <a:effectLst/>
                        </a:rPr>
                        <a:t>       202.1 Geral: Positiva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8232131"/>
                  </a:ext>
                </a:extLst>
              </a:tr>
              <a:tr h="223514">
                <a:tc>
                  <a:txBody>
                    <a:bodyPr/>
                    <a:lstStyle/>
                    <a:p>
                      <a:pPr algn="l">
                        <a:lnSpc>
                          <a:spcPct val="107000"/>
                        </a:lnSpc>
                        <a:spcAft>
                          <a:spcPts val="800"/>
                        </a:spcAft>
                      </a:pPr>
                      <a:r>
                        <a:rPr lang="pt-BR" sz="1800" dirty="0">
                          <a:effectLst/>
                        </a:rPr>
                        <a:t>       202.2 Geral: Negativa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7766041"/>
                  </a:ext>
                </a:extLst>
              </a:tr>
              <a:tr h="291306">
                <a:tc>
                  <a:txBody>
                    <a:bodyPr/>
                    <a:lstStyle/>
                    <a:p>
                      <a:pPr algn="l">
                        <a:lnSpc>
                          <a:spcPct val="107000"/>
                        </a:lnSpc>
                        <a:spcAft>
                          <a:spcPts val="800"/>
                        </a:spcAft>
                      </a:pPr>
                      <a:r>
                        <a:rPr lang="pt-BR" sz="1800" dirty="0">
                          <a:effectLst/>
                        </a:rPr>
                        <a:t>       202.3 Democracia representativa: Positiva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37151169"/>
                  </a:ext>
                </a:extLst>
              </a:tr>
              <a:tr h="223514">
                <a:tc>
                  <a:txBody>
                    <a:bodyPr/>
                    <a:lstStyle/>
                    <a:p>
                      <a:pPr algn="l">
                        <a:lnSpc>
                          <a:spcPct val="107000"/>
                        </a:lnSpc>
                        <a:spcAft>
                          <a:spcPts val="800"/>
                        </a:spcAft>
                      </a:pPr>
                      <a:r>
                        <a:rPr lang="pt-BR" sz="1800">
                          <a:effectLst/>
                        </a:rPr>
                        <a:t>       202.4 Democracia direta: Positiva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3279547"/>
                  </a:ext>
                </a:extLst>
              </a:tr>
              <a:tr h="223514">
                <a:tc>
                  <a:txBody>
                    <a:bodyPr/>
                    <a:lstStyle/>
                    <a:p>
                      <a:pPr algn="l">
                        <a:lnSpc>
                          <a:spcPct val="107000"/>
                        </a:lnSpc>
                        <a:spcAft>
                          <a:spcPts val="800"/>
                        </a:spcAft>
                      </a:pPr>
                      <a:r>
                        <a:rPr lang="pt-BR" sz="1800">
                          <a:effectLst/>
                        </a:rPr>
                        <a:t>203 Constitucionalismo: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6212442"/>
                  </a:ext>
                </a:extLst>
              </a:tr>
              <a:tr h="223514">
                <a:tc>
                  <a:txBody>
                    <a:bodyPr/>
                    <a:lstStyle/>
                    <a:p>
                      <a:pPr algn="l">
                        <a:lnSpc>
                          <a:spcPct val="107000"/>
                        </a:lnSpc>
                        <a:spcAft>
                          <a:spcPts val="800"/>
                        </a:spcAft>
                      </a:pPr>
                      <a:r>
                        <a:rPr lang="pt-BR" sz="1800" dirty="0">
                          <a:effectLst/>
                        </a:rPr>
                        <a:t>204 Constitucionalismo: Negativo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8055523"/>
                  </a:ext>
                </a:extLst>
              </a:tr>
            </a:tbl>
          </a:graphicData>
        </a:graphic>
      </p:graphicFrame>
    </p:spTree>
    <p:extLst>
      <p:ext uri="{BB962C8B-B14F-4D97-AF65-F5344CB8AC3E}">
        <p14:creationId xmlns:p14="http://schemas.microsoft.com/office/powerpoint/2010/main" val="1344835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numCol="2">
            <a:noAutofit/>
          </a:bodyPr>
          <a:lstStyle/>
          <a:p>
            <a:pPr marL="0" indent="0">
              <a:lnSpc>
                <a:spcPct val="150000"/>
              </a:lnSpc>
              <a:buNone/>
            </a:pPr>
            <a:r>
              <a:rPr lang="pt-BR" dirty="0">
                <a:solidFill>
                  <a:schemeClr val="bg1"/>
                </a:solidFill>
                <a:effectLst/>
                <a:ea typeface="Calibri" panose="020F0502020204030204" pitchFamily="34" charset="0"/>
              </a:rPr>
              <a:t>CATEGORIAS DE CODIFICAÇÃO MARPOR </a:t>
            </a:r>
          </a:p>
          <a:p>
            <a:pPr marL="457200" indent="-457200">
              <a:lnSpc>
                <a:spcPct val="150000"/>
              </a:lnSpc>
              <a:buFont typeface="+mj-lt"/>
              <a:buAutoNum type="arabicPeriod" startAt="3"/>
            </a:pPr>
            <a:r>
              <a:rPr lang="pt-BR" dirty="0">
                <a:solidFill>
                  <a:schemeClr val="bg1"/>
                </a:solidFill>
                <a:effectLst/>
                <a:ea typeface="Calibri" panose="020F0502020204030204" pitchFamily="34" charset="0"/>
              </a:rPr>
              <a:t>Sistema Político	</a:t>
            </a:r>
          </a:p>
          <a:p>
            <a:pPr marL="457200" indent="-457200">
              <a:lnSpc>
                <a:spcPct val="150000"/>
              </a:lnSpc>
              <a:buFont typeface="+mj-lt"/>
              <a:buAutoNum type="arabicPeriod" startAt="3"/>
            </a:pPr>
            <a:endParaRPr lang="pt-BR" dirty="0">
              <a:solidFill>
                <a:schemeClr val="bg1"/>
              </a:solidFill>
              <a:ea typeface="Calibri" panose="020F0502020204030204" pitchFamily="34" charset="0"/>
            </a:endParaRPr>
          </a:p>
          <a:p>
            <a:pPr marL="457200" indent="-457200">
              <a:lnSpc>
                <a:spcPct val="150000"/>
              </a:lnSpc>
              <a:buFont typeface="+mj-lt"/>
              <a:buAutoNum type="arabicPeriod" startAt="3"/>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3"/>
            </a:pPr>
            <a:endParaRPr lang="pt-BR" dirty="0">
              <a:solidFill>
                <a:schemeClr val="bg1"/>
              </a:solidFill>
              <a:ea typeface="Calibri" panose="020F0502020204030204" pitchFamily="34" charset="0"/>
            </a:endParaRPr>
          </a:p>
          <a:p>
            <a:pPr marL="457200" indent="-457200">
              <a:lnSpc>
                <a:spcPct val="150000"/>
              </a:lnSpc>
              <a:buFont typeface="+mj-lt"/>
              <a:buAutoNum type="arabicPeriod" startAt="3"/>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3"/>
            </a:pPr>
            <a:endParaRPr lang="pt-BR" dirty="0">
              <a:solidFill>
                <a:schemeClr val="bg1"/>
              </a:solidFill>
              <a:ea typeface="Calibri" panose="020F0502020204030204" pitchFamily="34" charset="0"/>
            </a:endParaRPr>
          </a:p>
          <a:p>
            <a:pPr marL="457200" indent="-457200">
              <a:lnSpc>
                <a:spcPct val="150000"/>
              </a:lnSpc>
              <a:buFont typeface="+mj-lt"/>
              <a:buAutoNum type="arabicPeriod" startAt="3"/>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3"/>
            </a:pPr>
            <a:endParaRPr lang="pt-BR" dirty="0">
              <a:solidFill>
                <a:schemeClr val="bg1"/>
              </a:solidFill>
              <a:ea typeface="Calibri" panose="020F0502020204030204" pitchFamily="34" charset="0"/>
            </a:endParaRPr>
          </a:p>
          <a:p>
            <a:pPr marL="457200" indent="-457200">
              <a:lnSpc>
                <a:spcPct val="150000"/>
              </a:lnSpc>
              <a:buFont typeface="+mj-lt"/>
              <a:buAutoNum type="arabicPeriod" startAt="3"/>
            </a:pPr>
            <a:r>
              <a:rPr lang="pt-BR" dirty="0">
                <a:solidFill>
                  <a:schemeClr val="bg1"/>
                </a:solidFill>
                <a:effectLst/>
                <a:ea typeface="Calibri" panose="020F0502020204030204" pitchFamily="34" charset="0"/>
              </a:rPr>
              <a:t>Economia			</a:t>
            </a:r>
            <a:endParaRPr lang="pt-BR" dirty="0">
              <a:solidFill>
                <a:schemeClr val="bg1"/>
              </a:solidFill>
              <a:ea typeface="Calibri" panose="020F0502020204030204" pitchFamily="34" charset="0"/>
            </a:endParaRPr>
          </a:p>
          <a:p>
            <a:pPr marL="630936" lvl="1" indent="-457200">
              <a:lnSpc>
                <a:spcPct val="150000"/>
              </a:lnSpc>
              <a:buFont typeface="+mj-lt"/>
              <a:buAutoNum type="arabicPeriod"/>
            </a:pPr>
            <a:endParaRPr lang="pt-BR" dirty="0">
              <a:solidFill>
                <a:schemeClr val="bg1"/>
              </a:solidFill>
              <a:ea typeface="Calibri" panose="020F0502020204030204" pitchFamily="34" charset="0"/>
            </a:endParaRPr>
          </a:p>
        </p:txBody>
      </p:sp>
      <p:graphicFrame>
        <p:nvGraphicFramePr>
          <p:cNvPr id="2" name="Tabela 1">
            <a:extLst>
              <a:ext uri="{FF2B5EF4-FFF2-40B4-BE49-F238E27FC236}">
                <a16:creationId xmlns:a16="http://schemas.microsoft.com/office/drawing/2014/main" id="{98AF74B3-6665-41D2-80BF-3FAE00627C0F}"/>
              </a:ext>
            </a:extLst>
          </p:cNvPr>
          <p:cNvGraphicFramePr>
            <a:graphicFrameLocks noGrp="1"/>
          </p:cNvGraphicFramePr>
          <p:nvPr>
            <p:extLst>
              <p:ext uri="{D42A27DB-BD31-4B8C-83A1-F6EECF244321}">
                <p14:modId xmlns:p14="http://schemas.microsoft.com/office/powerpoint/2010/main" val="374861610"/>
              </p:ext>
            </p:extLst>
          </p:nvPr>
        </p:nvGraphicFramePr>
        <p:xfrm>
          <a:off x="918410" y="1808024"/>
          <a:ext cx="4423611" cy="3961580"/>
        </p:xfrm>
        <a:graphic>
          <a:graphicData uri="http://schemas.openxmlformats.org/drawingml/2006/table">
            <a:tbl>
              <a:tblPr firstRow="1" firstCol="1" bandRow="1">
                <a:tableStyleId>{5C22544A-7EE6-4342-B048-85BDC9FD1C3A}</a:tableStyleId>
              </a:tblPr>
              <a:tblGrid>
                <a:gridCol w="4423611">
                  <a:extLst>
                    <a:ext uri="{9D8B030D-6E8A-4147-A177-3AD203B41FA5}">
                      <a16:colId xmlns:a16="http://schemas.microsoft.com/office/drawing/2014/main" val="1971078483"/>
                    </a:ext>
                  </a:extLst>
                </a:gridCol>
              </a:tblGrid>
              <a:tr h="0">
                <a:tc>
                  <a:txBody>
                    <a:bodyPr/>
                    <a:lstStyle/>
                    <a:p>
                      <a:pPr algn="l">
                        <a:lnSpc>
                          <a:spcPct val="107000"/>
                        </a:lnSpc>
                        <a:spcAft>
                          <a:spcPts val="800"/>
                        </a:spcAft>
                      </a:pPr>
                      <a:r>
                        <a:rPr lang="pt-BR" sz="1800">
                          <a:effectLst/>
                        </a:rPr>
                        <a:t>301 Descentralização: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97141780"/>
                  </a:ext>
                </a:extLst>
              </a:tr>
              <a:tr h="0">
                <a:tc>
                  <a:txBody>
                    <a:bodyPr/>
                    <a:lstStyle/>
                    <a:p>
                      <a:pPr algn="l">
                        <a:lnSpc>
                          <a:spcPct val="107000"/>
                        </a:lnSpc>
                        <a:spcAft>
                          <a:spcPts val="800"/>
                        </a:spcAft>
                      </a:pPr>
                      <a:r>
                        <a:rPr lang="pt-BR" sz="1800">
                          <a:effectLst/>
                        </a:rPr>
                        <a:t>302 Centralização: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299555"/>
                  </a:ext>
                </a:extLst>
              </a:tr>
              <a:tr h="0">
                <a:tc>
                  <a:txBody>
                    <a:bodyPr/>
                    <a:lstStyle/>
                    <a:p>
                      <a:pPr algn="l">
                        <a:lnSpc>
                          <a:spcPct val="107000"/>
                        </a:lnSpc>
                        <a:spcAft>
                          <a:spcPts val="800"/>
                        </a:spcAft>
                      </a:pPr>
                      <a:r>
                        <a:rPr lang="pt-BR" sz="1800" dirty="0">
                          <a:effectLst/>
                        </a:rPr>
                        <a:t>303 Eficiência governamental e administrativa: positivo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4108987"/>
                  </a:ext>
                </a:extLst>
              </a:tr>
              <a:tr h="0">
                <a:tc>
                  <a:txBody>
                    <a:bodyPr/>
                    <a:lstStyle/>
                    <a:p>
                      <a:pPr algn="l">
                        <a:lnSpc>
                          <a:spcPct val="107000"/>
                        </a:lnSpc>
                        <a:spcAft>
                          <a:spcPts val="800"/>
                        </a:spcAft>
                      </a:pPr>
                      <a:r>
                        <a:rPr lang="pt-BR" sz="1800">
                          <a:effectLst/>
                        </a:rPr>
                        <a:t>304 Corrupção política: Negativo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3745635"/>
                  </a:ext>
                </a:extLst>
              </a:tr>
              <a:tr h="0">
                <a:tc>
                  <a:txBody>
                    <a:bodyPr/>
                    <a:lstStyle/>
                    <a:p>
                      <a:pPr algn="l">
                        <a:lnSpc>
                          <a:spcPct val="107000"/>
                        </a:lnSpc>
                        <a:spcAft>
                          <a:spcPts val="800"/>
                        </a:spcAft>
                      </a:pPr>
                      <a:r>
                        <a:rPr lang="pt-BR" sz="1800">
                          <a:effectLst/>
                        </a:rPr>
                        <a:t>305 Autoridade política: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6676827"/>
                  </a:ext>
                </a:extLst>
              </a:tr>
              <a:tr h="0">
                <a:tc>
                  <a:txBody>
                    <a:bodyPr/>
                    <a:lstStyle/>
                    <a:p>
                      <a:pPr algn="l">
                        <a:lnSpc>
                          <a:spcPct val="107000"/>
                        </a:lnSpc>
                        <a:spcAft>
                          <a:spcPts val="800"/>
                        </a:spcAft>
                      </a:pPr>
                      <a:r>
                        <a:rPr lang="pt-BR" sz="1800">
                          <a:effectLst/>
                        </a:rPr>
                        <a:t>       305.1 Autoridade política: competência partidária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5667194"/>
                  </a:ext>
                </a:extLst>
              </a:tr>
              <a:tr h="0">
                <a:tc>
                  <a:txBody>
                    <a:bodyPr/>
                    <a:lstStyle/>
                    <a:p>
                      <a:pPr algn="l">
                        <a:lnSpc>
                          <a:spcPct val="107000"/>
                        </a:lnSpc>
                        <a:spcAft>
                          <a:spcPts val="800"/>
                        </a:spcAft>
                      </a:pPr>
                      <a:r>
                        <a:rPr lang="pt-BR" sz="1800">
                          <a:effectLst/>
                        </a:rPr>
                        <a:t>       305.2 Autoridade política: competência pessoal</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0902295"/>
                  </a:ext>
                </a:extLst>
              </a:tr>
              <a:tr h="0">
                <a:tc>
                  <a:txBody>
                    <a:bodyPr/>
                    <a:lstStyle/>
                    <a:p>
                      <a:pPr algn="l">
                        <a:lnSpc>
                          <a:spcPct val="107000"/>
                        </a:lnSpc>
                        <a:spcAft>
                          <a:spcPts val="800"/>
                        </a:spcAft>
                      </a:pPr>
                      <a:r>
                        <a:rPr lang="pt-BR" sz="1800">
                          <a:effectLst/>
                        </a:rPr>
                        <a:t>       305.3 Autoridade política: governo forte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9083132"/>
                  </a:ext>
                </a:extLst>
              </a:tr>
              <a:tr h="0">
                <a:tc>
                  <a:txBody>
                    <a:bodyPr/>
                    <a:lstStyle/>
                    <a:p>
                      <a:pPr algn="l">
                        <a:lnSpc>
                          <a:spcPct val="107000"/>
                        </a:lnSpc>
                        <a:spcAft>
                          <a:spcPts val="800"/>
                        </a:spcAft>
                      </a:pPr>
                      <a:r>
                        <a:rPr lang="pt-BR" sz="1800">
                          <a:effectLst/>
                        </a:rPr>
                        <a:t>       305.4 Elites pré-democráticas: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5352661"/>
                  </a:ext>
                </a:extLst>
              </a:tr>
              <a:tr h="0">
                <a:tc>
                  <a:txBody>
                    <a:bodyPr/>
                    <a:lstStyle/>
                    <a:p>
                      <a:pPr algn="l">
                        <a:lnSpc>
                          <a:spcPct val="107000"/>
                        </a:lnSpc>
                        <a:spcAft>
                          <a:spcPts val="800"/>
                        </a:spcAft>
                      </a:pPr>
                      <a:r>
                        <a:rPr lang="pt-BR" sz="1800">
                          <a:effectLst/>
                        </a:rPr>
                        <a:t>       305.5 Elites pré-democráticas: Negativo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0214524"/>
                  </a:ext>
                </a:extLst>
              </a:tr>
              <a:tr h="0">
                <a:tc>
                  <a:txBody>
                    <a:bodyPr/>
                    <a:lstStyle/>
                    <a:p>
                      <a:pPr algn="l">
                        <a:lnSpc>
                          <a:spcPct val="107000"/>
                        </a:lnSpc>
                        <a:spcAft>
                          <a:spcPts val="800"/>
                        </a:spcAft>
                      </a:pPr>
                      <a:r>
                        <a:rPr lang="pt-BR" sz="1800" dirty="0">
                          <a:effectLst/>
                        </a:rPr>
                        <a:t>       305.6 Reabilitação e compensação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2422615"/>
                  </a:ext>
                </a:extLst>
              </a:tr>
            </a:tbl>
          </a:graphicData>
        </a:graphic>
      </p:graphicFrame>
      <p:graphicFrame>
        <p:nvGraphicFramePr>
          <p:cNvPr id="6" name="Tabela 5">
            <a:extLst>
              <a:ext uri="{FF2B5EF4-FFF2-40B4-BE49-F238E27FC236}">
                <a16:creationId xmlns:a16="http://schemas.microsoft.com/office/drawing/2014/main" id="{CBA1E971-6DC4-4406-B39C-0C53BE6CD9D2}"/>
              </a:ext>
            </a:extLst>
          </p:cNvPr>
          <p:cNvGraphicFramePr>
            <a:graphicFrameLocks noGrp="1"/>
          </p:cNvGraphicFramePr>
          <p:nvPr>
            <p:extLst>
              <p:ext uri="{D42A27DB-BD31-4B8C-83A1-F6EECF244321}">
                <p14:modId xmlns:p14="http://schemas.microsoft.com/office/powerpoint/2010/main" val="3490132752"/>
              </p:ext>
            </p:extLst>
          </p:nvPr>
        </p:nvGraphicFramePr>
        <p:xfrm>
          <a:off x="6312881" y="1808024"/>
          <a:ext cx="4563666" cy="4722059"/>
        </p:xfrm>
        <a:graphic>
          <a:graphicData uri="http://schemas.openxmlformats.org/drawingml/2006/table">
            <a:tbl>
              <a:tblPr firstRow="1" firstCol="1" bandRow="1">
                <a:tableStyleId>{5C22544A-7EE6-4342-B048-85BDC9FD1C3A}</a:tableStyleId>
              </a:tblPr>
              <a:tblGrid>
                <a:gridCol w="4563666">
                  <a:extLst>
                    <a:ext uri="{9D8B030D-6E8A-4147-A177-3AD203B41FA5}">
                      <a16:colId xmlns:a16="http://schemas.microsoft.com/office/drawing/2014/main" val="2165599701"/>
                    </a:ext>
                  </a:extLst>
                </a:gridCol>
              </a:tblGrid>
              <a:tr h="0">
                <a:tc>
                  <a:txBody>
                    <a:bodyPr/>
                    <a:lstStyle/>
                    <a:p>
                      <a:pPr algn="l">
                        <a:lnSpc>
                          <a:spcPct val="107000"/>
                        </a:lnSpc>
                        <a:spcAft>
                          <a:spcPts val="800"/>
                        </a:spcAft>
                      </a:pPr>
                      <a:r>
                        <a:rPr lang="pt-BR" sz="1600" dirty="0">
                          <a:effectLst/>
                          <a:latin typeface="+mn-lt"/>
                        </a:rPr>
                        <a:t>401 Economia de livre mercado: Positivo</a:t>
                      </a:r>
                      <a:endParaRPr lang="pt-B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5492841"/>
                  </a:ext>
                </a:extLst>
              </a:tr>
              <a:tr h="0">
                <a:tc>
                  <a:txBody>
                    <a:bodyPr/>
                    <a:lstStyle/>
                    <a:p>
                      <a:pPr algn="l">
                        <a:lnSpc>
                          <a:spcPct val="107000"/>
                        </a:lnSpc>
                        <a:spcAft>
                          <a:spcPts val="800"/>
                        </a:spcAft>
                      </a:pPr>
                      <a:r>
                        <a:rPr lang="pt-BR" sz="1600">
                          <a:effectLst/>
                          <a:latin typeface="+mn-lt"/>
                        </a:rPr>
                        <a:t>402 Incentivos: Positivo</a:t>
                      </a:r>
                      <a:endParaRPr lang="pt-BR" sz="1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02783944"/>
                  </a:ext>
                </a:extLst>
              </a:tr>
              <a:tr h="0">
                <a:tc>
                  <a:txBody>
                    <a:bodyPr/>
                    <a:lstStyle/>
                    <a:p>
                      <a:pPr algn="l">
                        <a:lnSpc>
                          <a:spcPct val="107000"/>
                        </a:lnSpc>
                        <a:spcAft>
                          <a:spcPts val="800"/>
                        </a:spcAft>
                      </a:pPr>
                      <a:r>
                        <a:rPr lang="pt-BR" sz="1600">
                          <a:effectLst/>
                          <a:latin typeface="+mn-lt"/>
                        </a:rPr>
                        <a:t>403 Regulação do mercado: Positivo </a:t>
                      </a:r>
                      <a:endParaRPr lang="pt-BR" sz="1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7535386"/>
                  </a:ext>
                </a:extLst>
              </a:tr>
              <a:tr h="0">
                <a:tc>
                  <a:txBody>
                    <a:bodyPr/>
                    <a:lstStyle/>
                    <a:p>
                      <a:pPr algn="l">
                        <a:lnSpc>
                          <a:spcPct val="107000"/>
                        </a:lnSpc>
                        <a:spcAft>
                          <a:spcPts val="800"/>
                        </a:spcAft>
                      </a:pPr>
                      <a:r>
                        <a:rPr lang="pt-BR" sz="1600">
                          <a:effectLst/>
                          <a:latin typeface="+mn-lt"/>
                        </a:rPr>
                        <a:t>404 Planejamento econômico: Positivo</a:t>
                      </a:r>
                      <a:endParaRPr lang="pt-BR" sz="1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8482106"/>
                  </a:ext>
                </a:extLst>
              </a:tr>
              <a:tr h="0">
                <a:tc>
                  <a:txBody>
                    <a:bodyPr/>
                    <a:lstStyle/>
                    <a:p>
                      <a:pPr algn="l">
                        <a:lnSpc>
                          <a:spcPct val="107000"/>
                        </a:lnSpc>
                        <a:spcAft>
                          <a:spcPts val="800"/>
                        </a:spcAft>
                      </a:pPr>
                      <a:r>
                        <a:rPr lang="pt-BR" sz="1600">
                          <a:effectLst/>
                          <a:latin typeface="+mn-lt"/>
                        </a:rPr>
                        <a:t>405 Corporativismo: Positivo</a:t>
                      </a:r>
                      <a:endParaRPr lang="pt-BR" sz="1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5026582"/>
                  </a:ext>
                </a:extLst>
              </a:tr>
              <a:tr h="0">
                <a:tc>
                  <a:txBody>
                    <a:bodyPr/>
                    <a:lstStyle/>
                    <a:p>
                      <a:pPr algn="l">
                        <a:lnSpc>
                          <a:spcPct val="107000"/>
                        </a:lnSpc>
                        <a:spcAft>
                          <a:spcPts val="800"/>
                        </a:spcAft>
                      </a:pPr>
                      <a:r>
                        <a:rPr lang="pt-BR" sz="1600">
                          <a:effectLst/>
                          <a:latin typeface="+mn-lt"/>
                        </a:rPr>
                        <a:t>406 Protecionismo: Positivo</a:t>
                      </a:r>
                      <a:endParaRPr lang="pt-BR" sz="1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2230301"/>
                  </a:ext>
                </a:extLst>
              </a:tr>
              <a:tr h="0">
                <a:tc>
                  <a:txBody>
                    <a:bodyPr/>
                    <a:lstStyle/>
                    <a:p>
                      <a:pPr algn="l">
                        <a:lnSpc>
                          <a:spcPct val="107000"/>
                        </a:lnSpc>
                        <a:spcAft>
                          <a:spcPts val="800"/>
                        </a:spcAft>
                      </a:pPr>
                      <a:r>
                        <a:rPr lang="pt-BR" sz="1600">
                          <a:effectLst/>
                          <a:latin typeface="+mn-lt"/>
                        </a:rPr>
                        <a:t>407 Protecionismo: Negativo</a:t>
                      </a:r>
                      <a:endParaRPr lang="pt-BR" sz="1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1774245"/>
                  </a:ext>
                </a:extLst>
              </a:tr>
              <a:tr h="0">
                <a:tc>
                  <a:txBody>
                    <a:bodyPr/>
                    <a:lstStyle/>
                    <a:p>
                      <a:pPr algn="l">
                        <a:lnSpc>
                          <a:spcPct val="107000"/>
                        </a:lnSpc>
                        <a:spcAft>
                          <a:spcPts val="800"/>
                        </a:spcAft>
                      </a:pPr>
                      <a:r>
                        <a:rPr lang="pt-BR" sz="1600">
                          <a:effectLst/>
                          <a:latin typeface="+mn-lt"/>
                        </a:rPr>
                        <a:t>408 Objetivos econômicos</a:t>
                      </a:r>
                      <a:endParaRPr lang="pt-BR" sz="1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11784759"/>
                  </a:ext>
                </a:extLst>
              </a:tr>
              <a:tr h="0">
                <a:tc>
                  <a:txBody>
                    <a:bodyPr/>
                    <a:lstStyle/>
                    <a:p>
                      <a:pPr algn="l">
                        <a:lnSpc>
                          <a:spcPct val="107000"/>
                        </a:lnSpc>
                        <a:spcAft>
                          <a:spcPts val="800"/>
                        </a:spcAft>
                      </a:pPr>
                      <a:r>
                        <a:rPr lang="pt-BR" sz="1600" dirty="0">
                          <a:effectLst/>
                          <a:latin typeface="+mn-lt"/>
                        </a:rPr>
                        <a:t>409 Gerenciamento keynesiano de demanda: Positivo</a:t>
                      </a:r>
                      <a:endParaRPr lang="pt-B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7939975"/>
                  </a:ext>
                </a:extLst>
              </a:tr>
              <a:tr h="0">
                <a:tc>
                  <a:txBody>
                    <a:bodyPr/>
                    <a:lstStyle/>
                    <a:p>
                      <a:pPr algn="l">
                        <a:lnSpc>
                          <a:spcPct val="107000"/>
                        </a:lnSpc>
                        <a:spcAft>
                          <a:spcPts val="800"/>
                        </a:spcAft>
                      </a:pPr>
                      <a:r>
                        <a:rPr lang="pt-BR" sz="1600" dirty="0">
                          <a:effectLst/>
                          <a:latin typeface="+mn-lt"/>
                        </a:rPr>
                        <a:t>410 Crescimento econômico</a:t>
                      </a:r>
                      <a:endParaRPr lang="pt-B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038996"/>
                  </a:ext>
                </a:extLst>
              </a:tr>
              <a:tr h="0">
                <a:tc>
                  <a:txBody>
                    <a:bodyPr/>
                    <a:lstStyle/>
                    <a:p>
                      <a:pPr algn="l">
                        <a:lnSpc>
                          <a:spcPct val="107000"/>
                        </a:lnSpc>
                        <a:spcAft>
                          <a:spcPts val="800"/>
                        </a:spcAft>
                      </a:pPr>
                      <a:r>
                        <a:rPr lang="pt-BR" sz="1600" dirty="0">
                          <a:effectLst/>
                          <a:latin typeface="+mn-lt"/>
                        </a:rPr>
                        <a:t>411 Tecnologia e infraestrutura: Positivo</a:t>
                      </a:r>
                      <a:endParaRPr lang="pt-B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2308276"/>
                  </a:ext>
                </a:extLst>
              </a:tr>
              <a:tr h="0">
                <a:tc>
                  <a:txBody>
                    <a:bodyPr/>
                    <a:lstStyle/>
                    <a:p>
                      <a:pPr algn="l">
                        <a:lnSpc>
                          <a:spcPct val="107000"/>
                        </a:lnSpc>
                        <a:spcAft>
                          <a:spcPts val="800"/>
                        </a:spcAft>
                      </a:pPr>
                      <a:r>
                        <a:rPr lang="pt-BR" sz="1600" dirty="0">
                          <a:effectLst/>
                          <a:latin typeface="+mn-lt"/>
                        </a:rPr>
                        <a:t>412 Controle da economia: Positivo</a:t>
                      </a:r>
                      <a:endParaRPr lang="pt-BR"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9850277"/>
                  </a:ext>
                </a:extLst>
              </a:tr>
              <a:tr h="0">
                <a:tc>
                  <a:txBody>
                    <a:bodyPr/>
                    <a:lstStyle/>
                    <a:p>
                      <a:pPr algn="l">
                        <a:lnSpc>
                          <a:spcPct val="107000"/>
                        </a:lnSpc>
                        <a:spcAft>
                          <a:spcPts val="800"/>
                        </a:spcAft>
                      </a:pPr>
                      <a:r>
                        <a:rPr lang="pt-BR" sz="1600" dirty="0">
                          <a:effectLst/>
                          <a:latin typeface="+mn-lt"/>
                          <a:ea typeface="Calibri" panose="020F0502020204030204" pitchFamily="34" charset="0"/>
                          <a:cs typeface="Times New Roman" panose="02020603050405020304" pitchFamily="18" charset="0"/>
                        </a:rPr>
                        <a:t>413 Nacionalismo: Positivo</a:t>
                      </a:r>
                    </a:p>
                  </a:txBody>
                  <a:tcPr marL="68580" marR="68580" marT="0" marB="0"/>
                </a:tc>
                <a:extLst>
                  <a:ext uri="{0D108BD9-81ED-4DB2-BD59-A6C34878D82A}">
                    <a16:rowId xmlns:a16="http://schemas.microsoft.com/office/drawing/2014/main" val="4801264"/>
                  </a:ext>
                </a:extLst>
              </a:tr>
              <a:tr h="0">
                <a:tc>
                  <a:txBody>
                    <a:bodyPr/>
                    <a:lstStyle/>
                    <a:p>
                      <a:pPr algn="l">
                        <a:lnSpc>
                          <a:spcPct val="107000"/>
                        </a:lnSpc>
                        <a:spcAft>
                          <a:spcPts val="800"/>
                        </a:spcAft>
                      </a:pPr>
                      <a:r>
                        <a:rPr lang="pt-BR" sz="1600">
                          <a:effectLst/>
                          <a:latin typeface="+mn-lt"/>
                          <a:ea typeface="Calibri" panose="020F0502020204030204" pitchFamily="34" charset="0"/>
                          <a:cs typeface="Times New Roman" panose="02020603050405020304" pitchFamily="18" charset="0"/>
                        </a:rPr>
                        <a:t>414 Ortodoxia econômica: Positivo</a:t>
                      </a:r>
                    </a:p>
                  </a:txBody>
                  <a:tcPr marL="68580" marR="68580" marT="0" marB="0"/>
                </a:tc>
                <a:extLst>
                  <a:ext uri="{0D108BD9-81ED-4DB2-BD59-A6C34878D82A}">
                    <a16:rowId xmlns:a16="http://schemas.microsoft.com/office/drawing/2014/main" val="3125667401"/>
                  </a:ext>
                </a:extLst>
              </a:tr>
              <a:tr h="0">
                <a:tc>
                  <a:txBody>
                    <a:bodyPr/>
                    <a:lstStyle/>
                    <a:p>
                      <a:pPr algn="l">
                        <a:lnSpc>
                          <a:spcPct val="107000"/>
                        </a:lnSpc>
                        <a:spcAft>
                          <a:spcPts val="800"/>
                        </a:spcAft>
                      </a:pPr>
                      <a:r>
                        <a:rPr lang="pt-BR" sz="1600">
                          <a:effectLst/>
                          <a:latin typeface="+mn-lt"/>
                          <a:ea typeface="Calibri" panose="020F0502020204030204" pitchFamily="34" charset="0"/>
                          <a:cs typeface="Times New Roman" panose="02020603050405020304" pitchFamily="18" charset="0"/>
                        </a:rPr>
                        <a:t>415 Análise marxista: Positivo</a:t>
                      </a:r>
                    </a:p>
                  </a:txBody>
                  <a:tcPr marL="68580" marR="68580" marT="0" marB="0"/>
                </a:tc>
                <a:extLst>
                  <a:ext uri="{0D108BD9-81ED-4DB2-BD59-A6C34878D82A}">
                    <a16:rowId xmlns:a16="http://schemas.microsoft.com/office/drawing/2014/main" val="2071101567"/>
                  </a:ext>
                </a:extLst>
              </a:tr>
              <a:tr h="0">
                <a:tc>
                  <a:txBody>
                    <a:bodyPr/>
                    <a:lstStyle/>
                    <a:p>
                      <a:pPr algn="l">
                        <a:lnSpc>
                          <a:spcPct val="107000"/>
                        </a:lnSpc>
                        <a:spcAft>
                          <a:spcPts val="800"/>
                        </a:spcAft>
                      </a:pPr>
                      <a:r>
                        <a:rPr lang="pt-BR" sz="1600">
                          <a:effectLst/>
                          <a:latin typeface="+mn-lt"/>
                          <a:ea typeface="Calibri" panose="020F0502020204030204" pitchFamily="34" charset="0"/>
                          <a:cs typeface="Times New Roman" panose="02020603050405020304" pitchFamily="18" charset="0"/>
                        </a:rPr>
                        <a:t>416 Anticrescimento econômico: Positivo</a:t>
                      </a:r>
                    </a:p>
                  </a:txBody>
                  <a:tcPr marL="68580" marR="68580" marT="0" marB="0"/>
                </a:tc>
                <a:extLst>
                  <a:ext uri="{0D108BD9-81ED-4DB2-BD59-A6C34878D82A}">
                    <a16:rowId xmlns:a16="http://schemas.microsoft.com/office/drawing/2014/main" val="2196915143"/>
                  </a:ext>
                </a:extLst>
              </a:tr>
              <a:tr h="0">
                <a:tc>
                  <a:txBody>
                    <a:bodyPr/>
                    <a:lstStyle/>
                    <a:p>
                      <a:pPr algn="l">
                        <a:lnSpc>
                          <a:spcPct val="107000"/>
                        </a:lnSpc>
                        <a:spcAft>
                          <a:spcPts val="800"/>
                        </a:spcAft>
                      </a:pPr>
                      <a:r>
                        <a:rPr lang="pt-BR" sz="1600">
                          <a:effectLst/>
                          <a:latin typeface="+mn-lt"/>
                          <a:ea typeface="Calibri" panose="020F0502020204030204" pitchFamily="34" charset="0"/>
                          <a:cs typeface="Times New Roman" panose="02020603050405020304" pitchFamily="18" charset="0"/>
                        </a:rPr>
                        <a:t>       416.1 Anticrescimento econômico: Positivo</a:t>
                      </a:r>
                    </a:p>
                  </a:txBody>
                  <a:tcPr marL="68580" marR="68580" marT="0" marB="0"/>
                </a:tc>
                <a:extLst>
                  <a:ext uri="{0D108BD9-81ED-4DB2-BD59-A6C34878D82A}">
                    <a16:rowId xmlns:a16="http://schemas.microsoft.com/office/drawing/2014/main" val="1816050957"/>
                  </a:ext>
                </a:extLst>
              </a:tr>
              <a:tr h="0">
                <a:tc>
                  <a:txBody>
                    <a:bodyPr/>
                    <a:lstStyle/>
                    <a:p>
                      <a:pPr algn="l">
                        <a:lnSpc>
                          <a:spcPct val="107000"/>
                        </a:lnSpc>
                        <a:spcAft>
                          <a:spcPts val="800"/>
                        </a:spcAft>
                      </a:pPr>
                      <a:r>
                        <a:rPr lang="pt-BR" sz="1600" dirty="0">
                          <a:effectLst/>
                          <a:latin typeface="+mn-lt"/>
                          <a:ea typeface="Calibri" panose="020F0502020204030204" pitchFamily="34" charset="0"/>
                          <a:cs typeface="Times New Roman" panose="02020603050405020304" pitchFamily="18" charset="0"/>
                        </a:rPr>
                        <a:t>       416.2 Sustentabilidade: Positivo</a:t>
                      </a:r>
                    </a:p>
                  </a:txBody>
                  <a:tcPr marL="68580" marR="68580" marT="0" marB="0"/>
                </a:tc>
                <a:extLst>
                  <a:ext uri="{0D108BD9-81ED-4DB2-BD59-A6C34878D82A}">
                    <a16:rowId xmlns:a16="http://schemas.microsoft.com/office/drawing/2014/main" val="4010704343"/>
                  </a:ext>
                </a:extLst>
              </a:tr>
            </a:tbl>
          </a:graphicData>
        </a:graphic>
      </p:graphicFrame>
    </p:spTree>
    <p:extLst>
      <p:ext uri="{BB962C8B-B14F-4D97-AF65-F5344CB8AC3E}">
        <p14:creationId xmlns:p14="http://schemas.microsoft.com/office/powerpoint/2010/main" val="2400162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numCol="2">
            <a:noAutofit/>
          </a:bodyPr>
          <a:lstStyle/>
          <a:p>
            <a:pPr marL="0" indent="0">
              <a:lnSpc>
                <a:spcPct val="150000"/>
              </a:lnSpc>
              <a:buNone/>
            </a:pPr>
            <a:r>
              <a:rPr lang="pt-BR" dirty="0">
                <a:solidFill>
                  <a:schemeClr val="bg1"/>
                </a:solidFill>
                <a:effectLst/>
                <a:ea typeface="Calibri" panose="020F0502020204030204" pitchFamily="34" charset="0"/>
              </a:rPr>
              <a:t>CATEGORIAS DE CODIFICAÇÃO MARPOR </a:t>
            </a:r>
          </a:p>
          <a:p>
            <a:pPr marL="457200" indent="-457200">
              <a:lnSpc>
                <a:spcPct val="150000"/>
              </a:lnSpc>
              <a:buFont typeface="+mj-lt"/>
              <a:buAutoNum type="arabicPeriod" startAt="5"/>
            </a:pPr>
            <a:r>
              <a:rPr lang="pt-BR" dirty="0">
                <a:solidFill>
                  <a:schemeClr val="bg1"/>
                </a:solidFill>
                <a:ea typeface="Calibri" panose="020F0502020204030204" pitchFamily="34" charset="0"/>
              </a:rPr>
              <a:t>Bem-estar e Qualidade de vida</a:t>
            </a:r>
            <a:r>
              <a:rPr lang="pt-BR" dirty="0">
                <a:solidFill>
                  <a:schemeClr val="bg1"/>
                </a:solidFill>
                <a:effectLst/>
                <a:ea typeface="Calibri" panose="020F0502020204030204" pitchFamily="34" charset="0"/>
              </a:rPr>
              <a:t>	</a:t>
            </a:r>
          </a:p>
          <a:p>
            <a:pPr marL="457200" indent="-457200">
              <a:lnSpc>
                <a:spcPct val="150000"/>
              </a:lnSpc>
              <a:buFont typeface="+mj-lt"/>
              <a:buAutoNum type="arabicPeriod" startAt="5"/>
            </a:pPr>
            <a:endParaRPr lang="pt-BR" dirty="0">
              <a:solidFill>
                <a:schemeClr val="bg1"/>
              </a:solidFill>
              <a:ea typeface="Calibri" panose="020F0502020204030204" pitchFamily="34" charset="0"/>
            </a:endParaRPr>
          </a:p>
          <a:p>
            <a:pPr marL="457200" indent="-457200">
              <a:lnSpc>
                <a:spcPct val="150000"/>
              </a:lnSpc>
              <a:buFont typeface="+mj-lt"/>
              <a:buAutoNum type="arabicPeriod" startAt="5"/>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5"/>
            </a:pPr>
            <a:endParaRPr lang="pt-BR" dirty="0">
              <a:solidFill>
                <a:schemeClr val="bg1"/>
              </a:solidFill>
              <a:ea typeface="Calibri" panose="020F0502020204030204" pitchFamily="34" charset="0"/>
            </a:endParaRPr>
          </a:p>
          <a:p>
            <a:pPr marL="457200" indent="-457200">
              <a:lnSpc>
                <a:spcPct val="150000"/>
              </a:lnSpc>
              <a:buFont typeface="+mj-lt"/>
              <a:buAutoNum type="arabicPeriod" startAt="5"/>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5"/>
            </a:pPr>
            <a:endParaRPr lang="pt-BR" dirty="0">
              <a:solidFill>
                <a:schemeClr val="bg1"/>
              </a:solidFill>
              <a:ea typeface="Calibri" panose="020F0502020204030204" pitchFamily="34" charset="0"/>
            </a:endParaRPr>
          </a:p>
          <a:p>
            <a:pPr marL="457200" indent="-457200">
              <a:lnSpc>
                <a:spcPct val="150000"/>
              </a:lnSpc>
              <a:buFont typeface="+mj-lt"/>
              <a:buAutoNum type="arabicPeriod" startAt="5"/>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5"/>
            </a:pPr>
            <a:endParaRPr lang="pt-BR" dirty="0">
              <a:solidFill>
                <a:schemeClr val="bg1"/>
              </a:solidFill>
              <a:ea typeface="Calibri" panose="020F0502020204030204" pitchFamily="34" charset="0"/>
            </a:endParaRPr>
          </a:p>
          <a:p>
            <a:pPr marL="457200" indent="-457200">
              <a:lnSpc>
                <a:spcPct val="150000"/>
              </a:lnSpc>
              <a:buFont typeface="+mj-lt"/>
              <a:buAutoNum type="arabicPeriod" startAt="5"/>
            </a:pPr>
            <a:r>
              <a:rPr lang="pt-BR" dirty="0">
                <a:solidFill>
                  <a:schemeClr val="bg1"/>
                </a:solidFill>
                <a:effectLst/>
                <a:ea typeface="Calibri" panose="020F0502020204030204" pitchFamily="34" charset="0"/>
              </a:rPr>
              <a:t>Tecido da Sociedade		</a:t>
            </a:r>
            <a:endParaRPr lang="pt-BR" dirty="0">
              <a:solidFill>
                <a:schemeClr val="bg1"/>
              </a:solidFill>
              <a:ea typeface="Calibri" panose="020F0502020204030204" pitchFamily="34" charset="0"/>
            </a:endParaRPr>
          </a:p>
          <a:p>
            <a:pPr marL="630936" lvl="1" indent="-457200">
              <a:lnSpc>
                <a:spcPct val="150000"/>
              </a:lnSpc>
              <a:buFont typeface="+mj-lt"/>
              <a:buAutoNum type="arabicPeriod"/>
            </a:pPr>
            <a:endParaRPr lang="pt-BR" dirty="0">
              <a:solidFill>
                <a:schemeClr val="bg1"/>
              </a:solidFill>
              <a:ea typeface="Calibri" panose="020F0502020204030204" pitchFamily="34" charset="0"/>
            </a:endParaRPr>
          </a:p>
        </p:txBody>
      </p:sp>
      <p:graphicFrame>
        <p:nvGraphicFramePr>
          <p:cNvPr id="5" name="Tabela 4">
            <a:extLst>
              <a:ext uri="{FF2B5EF4-FFF2-40B4-BE49-F238E27FC236}">
                <a16:creationId xmlns:a16="http://schemas.microsoft.com/office/drawing/2014/main" id="{A595A23A-D00F-4E4F-85CC-E551CD624B86}"/>
              </a:ext>
            </a:extLst>
          </p:cNvPr>
          <p:cNvGraphicFramePr>
            <a:graphicFrameLocks noGrp="1"/>
          </p:cNvGraphicFramePr>
          <p:nvPr>
            <p:extLst>
              <p:ext uri="{D42A27DB-BD31-4B8C-83A1-F6EECF244321}">
                <p14:modId xmlns:p14="http://schemas.microsoft.com/office/powerpoint/2010/main" val="1737270955"/>
              </p:ext>
            </p:extLst>
          </p:nvPr>
        </p:nvGraphicFramePr>
        <p:xfrm>
          <a:off x="918409" y="1808024"/>
          <a:ext cx="4182979" cy="1960693"/>
        </p:xfrm>
        <a:graphic>
          <a:graphicData uri="http://schemas.openxmlformats.org/drawingml/2006/table">
            <a:tbl>
              <a:tblPr firstRow="1" firstCol="1" bandRow="1">
                <a:tableStyleId>{5C22544A-7EE6-4342-B048-85BDC9FD1C3A}</a:tableStyleId>
              </a:tblPr>
              <a:tblGrid>
                <a:gridCol w="4182979">
                  <a:extLst>
                    <a:ext uri="{9D8B030D-6E8A-4147-A177-3AD203B41FA5}">
                      <a16:colId xmlns:a16="http://schemas.microsoft.com/office/drawing/2014/main" val="1233598928"/>
                    </a:ext>
                  </a:extLst>
                </a:gridCol>
              </a:tblGrid>
              <a:tr h="0">
                <a:tc>
                  <a:txBody>
                    <a:bodyPr/>
                    <a:lstStyle/>
                    <a:p>
                      <a:pPr algn="l">
                        <a:lnSpc>
                          <a:spcPct val="107000"/>
                        </a:lnSpc>
                        <a:spcAft>
                          <a:spcPts val="800"/>
                        </a:spcAft>
                      </a:pPr>
                      <a:r>
                        <a:rPr lang="pt-BR" sz="1800">
                          <a:effectLst/>
                        </a:rPr>
                        <a:t>501 Proteção ambiental</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104212"/>
                  </a:ext>
                </a:extLst>
              </a:tr>
              <a:tr h="0">
                <a:tc>
                  <a:txBody>
                    <a:bodyPr/>
                    <a:lstStyle/>
                    <a:p>
                      <a:pPr algn="l">
                        <a:lnSpc>
                          <a:spcPct val="107000"/>
                        </a:lnSpc>
                        <a:spcAft>
                          <a:spcPts val="800"/>
                        </a:spcAft>
                      </a:pPr>
                      <a:r>
                        <a:rPr lang="pt-BR" sz="1800">
                          <a:effectLst/>
                        </a:rPr>
                        <a:t>502 Cultura: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56417889"/>
                  </a:ext>
                </a:extLst>
              </a:tr>
              <a:tr h="0">
                <a:tc>
                  <a:txBody>
                    <a:bodyPr/>
                    <a:lstStyle/>
                    <a:p>
                      <a:pPr algn="l">
                        <a:lnSpc>
                          <a:spcPct val="107000"/>
                        </a:lnSpc>
                        <a:spcAft>
                          <a:spcPts val="800"/>
                        </a:spcAft>
                      </a:pPr>
                      <a:r>
                        <a:rPr lang="pt-BR" sz="1800">
                          <a:effectLst/>
                        </a:rPr>
                        <a:t>503 Igualdade: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6311796"/>
                  </a:ext>
                </a:extLst>
              </a:tr>
              <a:tr h="0">
                <a:tc>
                  <a:txBody>
                    <a:bodyPr/>
                    <a:lstStyle/>
                    <a:p>
                      <a:pPr algn="l">
                        <a:lnSpc>
                          <a:spcPct val="107000"/>
                        </a:lnSpc>
                        <a:spcAft>
                          <a:spcPts val="800"/>
                        </a:spcAft>
                      </a:pPr>
                      <a:r>
                        <a:rPr lang="pt-BR" sz="1800">
                          <a:effectLst/>
                        </a:rPr>
                        <a:t>504 Expansão do Estado de Bem-Estar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4073455"/>
                  </a:ext>
                </a:extLst>
              </a:tr>
              <a:tr h="0">
                <a:tc>
                  <a:txBody>
                    <a:bodyPr/>
                    <a:lstStyle/>
                    <a:p>
                      <a:pPr algn="l">
                        <a:lnSpc>
                          <a:spcPct val="107000"/>
                        </a:lnSpc>
                        <a:spcAft>
                          <a:spcPts val="800"/>
                        </a:spcAft>
                      </a:pPr>
                      <a:r>
                        <a:rPr lang="pt-BR" sz="1800">
                          <a:effectLst/>
                        </a:rPr>
                        <a:t>505 Limitação do Estado de Bem-Estar</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4073568"/>
                  </a:ext>
                </a:extLst>
              </a:tr>
              <a:tr h="0">
                <a:tc>
                  <a:txBody>
                    <a:bodyPr/>
                    <a:lstStyle/>
                    <a:p>
                      <a:pPr algn="l">
                        <a:lnSpc>
                          <a:spcPct val="107000"/>
                        </a:lnSpc>
                        <a:spcAft>
                          <a:spcPts val="800"/>
                        </a:spcAft>
                      </a:pPr>
                      <a:r>
                        <a:rPr lang="pt-BR" sz="1800">
                          <a:effectLst/>
                        </a:rPr>
                        <a:t>506 Expansão da educação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3492820"/>
                  </a:ext>
                </a:extLst>
              </a:tr>
              <a:tr h="0">
                <a:tc>
                  <a:txBody>
                    <a:bodyPr/>
                    <a:lstStyle/>
                    <a:p>
                      <a:pPr algn="l">
                        <a:lnSpc>
                          <a:spcPct val="107000"/>
                        </a:lnSpc>
                        <a:spcAft>
                          <a:spcPts val="800"/>
                        </a:spcAft>
                      </a:pPr>
                      <a:r>
                        <a:rPr lang="pt-BR" sz="1800" dirty="0">
                          <a:effectLst/>
                        </a:rPr>
                        <a:t>507 Limitação da educação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3810532"/>
                  </a:ext>
                </a:extLst>
              </a:tr>
            </a:tbl>
          </a:graphicData>
        </a:graphic>
      </p:graphicFrame>
      <p:graphicFrame>
        <p:nvGraphicFramePr>
          <p:cNvPr id="7" name="Tabela 6">
            <a:extLst>
              <a:ext uri="{FF2B5EF4-FFF2-40B4-BE49-F238E27FC236}">
                <a16:creationId xmlns:a16="http://schemas.microsoft.com/office/drawing/2014/main" id="{CF58A216-B9D6-4E56-9944-751D11C150DD}"/>
              </a:ext>
            </a:extLst>
          </p:cNvPr>
          <p:cNvGraphicFramePr>
            <a:graphicFrameLocks noGrp="1"/>
          </p:cNvGraphicFramePr>
          <p:nvPr>
            <p:extLst>
              <p:ext uri="{D42A27DB-BD31-4B8C-83A1-F6EECF244321}">
                <p14:modId xmlns:p14="http://schemas.microsoft.com/office/powerpoint/2010/main" val="1351808632"/>
              </p:ext>
            </p:extLst>
          </p:nvPr>
        </p:nvGraphicFramePr>
        <p:xfrm>
          <a:off x="6312881" y="1808024"/>
          <a:ext cx="4960710" cy="4794504"/>
        </p:xfrm>
        <a:graphic>
          <a:graphicData uri="http://schemas.openxmlformats.org/drawingml/2006/table">
            <a:tbl>
              <a:tblPr firstRow="1" firstCol="1" bandRow="1">
                <a:tableStyleId>{5C22544A-7EE6-4342-B048-85BDC9FD1C3A}</a:tableStyleId>
              </a:tblPr>
              <a:tblGrid>
                <a:gridCol w="4960710">
                  <a:extLst>
                    <a:ext uri="{9D8B030D-6E8A-4147-A177-3AD203B41FA5}">
                      <a16:colId xmlns:a16="http://schemas.microsoft.com/office/drawing/2014/main" val="4143915624"/>
                    </a:ext>
                  </a:extLst>
                </a:gridCol>
              </a:tblGrid>
              <a:tr h="0">
                <a:tc>
                  <a:txBody>
                    <a:bodyPr/>
                    <a:lstStyle/>
                    <a:p>
                      <a:pPr algn="l">
                        <a:lnSpc>
                          <a:spcPct val="107000"/>
                        </a:lnSpc>
                        <a:spcAft>
                          <a:spcPts val="800"/>
                        </a:spcAft>
                      </a:pPr>
                      <a:r>
                        <a:rPr lang="pt-BR" sz="1400">
                          <a:effectLst/>
                        </a:rPr>
                        <a:t>601 Estilo de vida nacional: Positivo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9109075"/>
                  </a:ext>
                </a:extLst>
              </a:tr>
              <a:tr h="0">
                <a:tc>
                  <a:txBody>
                    <a:bodyPr/>
                    <a:lstStyle/>
                    <a:p>
                      <a:pPr algn="l">
                        <a:lnSpc>
                          <a:spcPct val="107000"/>
                        </a:lnSpc>
                        <a:spcAft>
                          <a:spcPts val="800"/>
                        </a:spcAft>
                      </a:pPr>
                      <a:r>
                        <a:rPr lang="pt-BR" sz="1400">
                          <a:effectLst/>
                        </a:rPr>
                        <a:t>       601.1 Geral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76771835"/>
                  </a:ext>
                </a:extLst>
              </a:tr>
              <a:tr h="0">
                <a:tc>
                  <a:txBody>
                    <a:bodyPr/>
                    <a:lstStyle/>
                    <a:p>
                      <a:pPr algn="l">
                        <a:lnSpc>
                          <a:spcPct val="107000"/>
                        </a:lnSpc>
                        <a:spcAft>
                          <a:spcPts val="800"/>
                        </a:spcAft>
                      </a:pPr>
                      <a:r>
                        <a:rPr lang="pt-BR" sz="1400">
                          <a:effectLst/>
                        </a:rPr>
                        <a:t>       601.2 Imigração: Negativo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0914478"/>
                  </a:ext>
                </a:extLst>
              </a:tr>
              <a:tr h="0">
                <a:tc>
                  <a:txBody>
                    <a:bodyPr/>
                    <a:lstStyle/>
                    <a:p>
                      <a:pPr algn="l">
                        <a:lnSpc>
                          <a:spcPct val="107000"/>
                        </a:lnSpc>
                        <a:spcAft>
                          <a:spcPts val="800"/>
                        </a:spcAft>
                      </a:pPr>
                      <a:r>
                        <a:rPr lang="pt-BR" sz="1400">
                          <a:effectLst/>
                        </a:rPr>
                        <a:t>602 Estilo de vida nacional: Negativo </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0464075"/>
                  </a:ext>
                </a:extLst>
              </a:tr>
              <a:tr h="0">
                <a:tc>
                  <a:txBody>
                    <a:bodyPr/>
                    <a:lstStyle/>
                    <a:p>
                      <a:pPr algn="l">
                        <a:lnSpc>
                          <a:spcPct val="107000"/>
                        </a:lnSpc>
                        <a:spcAft>
                          <a:spcPts val="800"/>
                        </a:spcAft>
                      </a:pPr>
                      <a:r>
                        <a:rPr lang="pt-BR" sz="1400">
                          <a:effectLst/>
                        </a:rPr>
                        <a:t>       602.1 Geral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8203872"/>
                  </a:ext>
                </a:extLst>
              </a:tr>
              <a:tr h="0">
                <a:tc>
                  <a:txBody>
                    <a:bodyPr/>
                    <a:lstStyle/>
                    <a:p>
                      <a:pPr algn="l">
                        <a:lnSpc>
                          <a:spcPct val="107000"/>
                        </a:lnSpc>
                        <a:spcAft>
                          <a:spcPts val="800"/>
                        </a:spcAft>
                      </a:pPr>
                      <a:r>
                        <a:rPr lang="pt-BR" sz="1400">
                          <a:effectLst/>
                        </a:rPr>
                        <a:t>       602.2 Imigração: Negativo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6528595"/>
                  </a:ext>
                </a:extLst>
              </a:tr>
              <a:tr h="0">
                <a:tc>
                  <a:txBody>
                    <a:bodyPr/>
                    <a:lstStyle/>
                    <a:p>
                      <a:pPr algn="l">
                        <a:lnSpc>
                          <a:spcPct val="107000"/>
                        </a:lnSpc>
                        <a:spcAft>
                          <a:spcPts val="800"/>
                        </a:spcAft>
                      </a:pPr>
                      <a:r>
                        <a:rPr lang="pt-BR" sz="1400">
                          <a:effectLst/>
                        </a:rPr>
                        <a:t>603 Moralidade tradicional: Positivo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5533335"/>
                  </a:ext>
                </a:extLst>
              </a:tr>
              <a:tr h="0">
                <a:tc>
                  <a:txBody>
                    <a:bodyPr/>
                    <a:lstStyle/>
                    <a:p>
                      <a:pPr algn="l">
                        <a:lnSpc>
                          <a:spcPct val="107000"/>
                        </a:lnSpc>
                        <a:spcAft>
                          <a:spcPts val="800"/>
                        </a:spcAft>
                      </a:pPr>
                      <a:r>
                        <a:rPr lang="pt-BR" sz="1400">
                          <a:effectLst/>
                        </a:rPr>
                        <a:t>604 Moralidade tradicional: Negativo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7501382"/>
                  </a:ext>
                </a:extLst>
              </a:tr>
              <a:tr h="0">
                <a:tc>
                  <a:txBody>
                    <a:bodyPr/>
                    <a:lstStyle/>
                    <a:p>
                      <a:pPr algn="l">
                        <a:lnSpc>
                          <a:spcPct val="107000"/>
                        </a:lnSpc>
                        <a:spcAft>
                          <a:spcPts val="800"/>
                        </a:spcAft>
                      </a:pPr>
                      <a:r>
                        <a:rPr lang="pt-BR" sz="1400">
                          <a:effectLst/>
                        </a:rPr>
                        <a:t>605 Lei e ordem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8216133"/>
                  </a:ext>
                </a:extLst>
              </a:tr>
              <a:tr h="0">
                <a:tc>
                  <a:txBody>
                    <a:bodyPr/>
                    <a:lstStyle/>
                    <a:p>
                      <a:pPr algn="l">
                        <a:lnSpc>
                          <a:spcPct val="107000"/>
                        </a:lnSpc>
                        <a:spcAft>
                          <a:spcPts val="800"/>
                        </a:spcAft>
                      </a:pPr>
                      <a:r>
                        <a:rPr lang="pt-BR" sz="1400">
                          <a:effectLst/>
                        </a:rPr>
                        <a:t>       605.1 Lei e ordem: Positivo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75769668"/>
                  </a:ext>
                </a:extLst>
              </a:tr>
              <a:tr h="0">
                <a:tc>
                  <a:txBody>
                    <a:bodyPr/>
                    <a:lstStyle/>
                    <a:p>
                      <a:pPr algn="l">
                        <a:lnSpc>
                          <a:spcPct val="107000"/>
                        </a:lnSpc>
                        <a:spcAft>
                          <a:spcPts val="800"/>
                        </a:spcAft>
                      </a:pPr>
                      <a:r>
                        <a:rPr lang="pt-BR" sz="1400">
                          <a:effectLst/>
                        </a:rPr>
                        <a:t>       605.2 Lei e ordem: Negativo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7666606"/>
                  </a:ext>
                </a:extLst>
              </a:tr>
              <a:tr h="0">
                <a:tc>
                  <a:txBody>
                    <a:bodyPr/>
                    <a:lstStyle/>
                    <a:p>
                      <a:pPr algn="l">
                        <a:lnSpc>
                          <a:spcPct val="107000"/>
                        </a:lnSpc>
                        <a:spcAft>
                          <a:spcPts val="800"/>
                        </a:spcAft>
                      </a:pPr>
                      <a:r>
                        <a:rPr lang="pt-BR" sz="1400">
                          <a:effectLst/>
                        </a:rPr>
                        <a:t>606 Espírito cívico: Positivo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8428251"/>
                  </a:ext>
                </a:extLst>
              </a:tr>
              <a:tr h="0">
                <a:tc>
                  <a:txBody>
                    <a:bodyPr/>
                    <a:lstStyle/>
                    <a:p>
                      <a:pPr algn="l">
                        <a:lnSpc>
                          <a:spcPct val="107000"/>
                        </a:lnSpc>
                        <a:spcAft>
                          <a:spcPts val="800"/>
                        </a:spcAft>
                      </a:pPr>
                      <a:r>
                        <a:rPr lang="pt-BR" sz="1400">
                          <a:effectLst/>
                        </a:rPr>
                        <a:t>       606.1 Geral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6555531"/>
                  </a:ext>
                </a:extLst>
              </a:tr>
              <a:tr h="0">
                <a:tc>
                  <a:txBody>
                    <a:bodyPr/>
                    <a:lstStyle/>
                    <a:p>
                      <a:pPr algn="l">
                        <a:lnSpc>
                          <a:spcPct val="107000"/>
                        </a:lnSpc>
                        <a:spcAft>
                          <a:spcPts val="800"/>
                        </a:spcAft>
                      </a:pPr>
                      <a:r>
                        <a:rPr lang="pt-BR" sz="1400">
                          <a:effectLst/>
                        </a:rPr>
                        <a:t>       606.2 Ativismo bottom-up</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04626786"/>
                  </a:ext>
                </a:extLst>
              </a:tr>
              <a:tr h="0">
                <a:tc>
                  <a:txBody>
                    <a:bodyPr/>
                    <a:lstStyle/>
                    <a:p>
                      <a:pPr algn="l">
                        <a:lnSpc>
                          <a:spcPct val="107000"/>
                        </a:lnSpc>
                        <a:spcAft>
                          <a:spcPts val="800"/>
                        </a:spcAft>
                      </a:pPr>
                      <a:r>
                        <a:rPr lang="pt-BR" sz="1400">
                          <a:effectLst/>
                        </a:rPr>
                        <a:t>607 Multiculturalismo: Positivo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5832319"/>
                  </a:ext>
                </a:extLst>
              </a:tr>
              <a:tr h="0">
                <a:tc>
                  <a:txBody>
                    <a:bodyPr/>
                    <a:lstStyle/>
                    <a:p>
                      <a:pPr algn="l">
                        <a:lnSpc>
                          <a:spcPct val="107000"/>
                        </a:lnSpc>
                        <a:spcAft>
                          <a:spcPts val="800"/>
                        </a:spcAft>
                      </a:pPr>
                      <a:r>
                        <a:rPr lang="pt-BR" sz="1400">
                          <a:effectLst/>
                        </a:rPr>
                        <a:t>       607.1 Geral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0880702"/>
                  </a:ext>
                </a:extLst>
              </a:tr>
              <a:tr h="0">
                <a:tc>
                  <a:txBody>
                    <a:bodyPr/>
                    <a:lstStyle/>
                    <a:p>
                      <a:pPr algn="l">
                        <a:lnSpc>
                          <a:spcPct val="107000"/>
                        </a:lnSpc>
                        <a:spcAft>
                          <a:spcPts val="800"/>
                        </a:spcAft>
                      </a:pPr>
                      <a:r>
                        <a:rPr lang="pt-BR" sz="1400">
                          <a:effectLst/>
                        </a:rPr>
                        <a:t>       607.2 Integração de imigrantes: Diversidade</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09013666"/>
                  </a:ext>
                </a:extLst>
              </a:tr>
              <a:tr h="0">
                <a:tc>
                  <a:txBody>
                    <a:bodyPr/>
                    <a:lstStyle/>
                    <a:p>
                      <a:pPr algn="l">
                        <a:lnSpc>
                          <a:spcPct val="107000"/>
                        </a:lnSpc>
                        <a:spcAft>
                          <a:spcPts val="800"/>
                        </a:spcAft>
                      </a:pPr>
                      <a:r>
                        <a:rPr lang="pt-BR" sz="1400">
                          <a:effectLst/>
                        </a:rPr>
                        <a:t>       607.3 Direitos indígenas: Positivo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0995666"/>
                  </a:ext>
                </a:extLst>
              </a:tr>
              <a:tr h="0">
                <a:tc>
                  <a:txBody>
                    <a:bodyPr/>
                    <a:lstStyle/>
                    <a:p>
                      <a:pPr algn="l">
                        <a:lnSpc>
                          <a:spcPct val="107000"/>
                        </a:lnSpc>
                        <a:spcAft>
                          <a:spcPts val="800"/>
                        </a:spcAft>
                      </a:pPr>
                      <a:r>
                        <a:rPr lang="pt-BR" sz="1400">
                          <a:effectLst/>
                        </a:rPr>
                        <a:t>608 Multiculturalismo: Negativo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8181196"/>
                  </a:ext>
                </a:extLst>
              </a:tr>
              <a:tr h="0">
                <a:tc>
                  <a:txBody>
                    <a:bodyPr/>
                    <a:lstStyle/>
                    <a:p>
                      <a:pPr algn="l">
                        <a:lnSpc>
                          <a:spcPct val="107000"/>
                        </a:lnSpc>
                        <a:spcAft>
                          <a:spcPts val="800"/>
                        </a:spcAft>
                      </a:pPr>
                      <a:r>
                        <a:rPr lang="pt-BR" sz="1400">
                          <a:effectLst/>
                        </a:rPr>
                        <a:t>       608.1 Geral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1336841"/>
                  </a:ext>
                </a:extLst>
              </a:tr>
              <a:tr h="0">
                <a:tc>
                  <a:txBody>
                    <a:bodyPr/>
                    <a:lstStyle/>
                    <a:p>
                      <a:pPr algn="l">
                        <a:lnSpc>
                          <a:spcPct val="107000"/>
                        </a:lnSpc>
                        <a:spcAft>
                          <a:spcPts val="800"/>
                        </a:spcAft>
                      </a:pPr>
                      <a:r>
                        <a:rPr lang="pt-BR" sz="1400">
                          <a:effectLst/>
                        </a:rPr>
                        <a:t>       608.2 Integração de imigrantes: Assimilação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7619792"/>
                  </a:ext>
                </a:extLst>
              </a:tr>
              <a:tr h="0">
                <a:tc>
                  <a:txBody>
                    <a:bodyPr/>
                    <a:lstStyle/>
                    <a:p>
                      <a:pPr algn="l">
                        <a:lnSpc>
                          <a:spcPct val="107000"/>
                        </a:lnSpc>
                        <a:spcAft>
                          <a:spcPts val="800"/>
                        </a:spcAft>
                      </a:pPr>
                      <a:r>
                        <a:rPr lang="pt-BR" sz="1400" dirty="0">
                          <a:effectLst/>
                        </a:rPr>
                        <a:t>       608.3 Direitos indígenas: Negativo</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3079312"/>
                  </a:ext>
                </a:extLst>
              </a:tr>
            </a:tbl>
          </a:graphicData>
        </a:graphic>
      </p:graphicFrame>
    </p:spTree>
    <p:extLst>
      <p:ext uri="{BB962C8B-B14F-4D97-AF65-F5344CB8AC3E}">
        <p14:creationId xmlns:p14="http://schemas.microsoft.com/office/powerpoint/2010/main" val="3128254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numCol="2">
            <a:noAutofit/>
          </a:bodyPr>
          <a:lstStyle/>
          <a:p>
            <a:pPr marL="0" indent="0">
              <a:lnSpc>
                <a:spcPct val="150000"/>
              </a:lnSpc>
              <a:buNone/>
            </a:pPr>
            <a:r>
              <a:rPr lang="pt-BR" dirty="0">
                <a:solidFill>
                  <a:schemeClr val="bg1"/>
                </a:solidFill>
                <a:effectLst/>
                <a:ea typeface="Calibri" panose="020F0502020204030204" pitchFamily="34" charset="0"/>
              </a:rPr>
              <a:t>CATEGORIAS DE CODIFICAÇÃO MARPOR </a:t>
            </a:r>
          </a:p>
          <a:p>
            <a:pPr marL="457200" indent="-457200">
              <a:lnSpc>
                <a:spcPct val="150000"/>
              </a:lnSpc>
              <a:buFont typeface="+mj-lt"/>
              <a:buAutoNum type="arabicPeriod" startAt="7"/>
            </a:pPr>
            <a:r>
              <a:rPr lang="pt-BR" dirty="0">
                <a:solidFill>
                  <a:schemeClr val="bg1"/>
                </a:solidFill>
                <a:ea typeface="Calibri" panose="020F0502020204030204" pitchFamily="34" charset="0"/>
              </a:rPr>
              <a:t>Grupos Sociais</a:t>
            </a:r>
            <a:r>
              <a:rPr lang="pt-BR" dirty="0">
                <a:solidFill>
                  <a:schemeClr val="bg1"/>
                </a:solidFill>
                <a:effectLst/>
                <a:ea typeface="Calibri" panose="020F0502020204030204" pitchFamily="34" charset="0"/>
              </a:rPr>
              <a:t>	</a:t>
            </a:r>
          </a:p>
          <a:p>
            <a:pPr marL="457200" indent="-457200">
              <a:lnSpc>
                <a:spcPct val="150000"/>
              </a:lnSpc>
              <a:buFont typeface="+mj-lt"/>
              <a:buAutoNum type="arabicPeriod" startAt="7"/>
            </a:pPr>
            <a:endParaRPr lang="pt-BR" dirty="0">
              <a:solidFill>
                <a:schemeClr val="bg1"/>
              </a:solidFill>
              <a:ea typeface="Calibri" panose="020F0502020204030204" pitchFamily="34" charset="0"/>
            </a:endParaRPr>
          </a:p>
          <a:p>
            <a:pPr marL="457200" indent="-457200">
              <a:lnSpc>
                <a:spcPct val="150000"/>
              </a:lnSpc>
              <a:buFont typeface="+mj-lt"/>
              <a:buAutoNum type="arabicPeriod" startAt="7"/>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7"/>
            </a:pPr>
            <a:endParaRPr lang="pt-BR" dirty="0">
              <a:solidFill>
                <a:schemeClr val="bg1"/>
              </a:solidFill>
              <a:ea typeface="Calibri" panose="020F0502020204030204" pitchFamily="34" charset="0"/>
            </a:endParaRPr>
          </a:p>
          <a:p>
            <a:pPr marL="457200" indent="-457200">
              <a:lnSpc>
                <a:spcPct val="150000"/>
              </a:lnSpc>
              <a:buFont typeface="+mj-lt"/>
              <a:buAutoNum type="arabicPeriod" startAt="7"/>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7"/>
            </a:pPr>
            <a:endParaRPr lang="pt-BR" dirty="0">
              <a:solidFill>
                <a:schemeClr val="bg1"/>
              </a:solidFill>
              <a:ea typeface="Calibri" panose="020F0502020204030204" pitchFamily="34" charset="0"/>
            </a:endParaRPr>
          </a:p>
          <a:p>
            <a:pPr marL="457200" indent="-457200">
              <a:lnSpc>
                <a:spcPct val="150000"/>
              </a:lnSpc>
              <a:buFont typeface="+mj-lt"/>
              <a:buAutoNum type="arabicPeriod" startAt="7"/>
            </a:pPr>
            <a:endParaRPr lang="pt-BR" dirty="0">
              <a:solidFill>
                <a:schemeClr val="bg1"/>
              </a:solidFill>
              <a:effectLst/>
              <a:ea typeface="Calibri" panose="020F0502020204030204" pitchFamily="34" charset="0"/>
            </a:endParaRPr>
          </a:p>
          <a:p>
            <a:pPr marL="457200" indent="-457200">
              <a:lnSpc>
                <a:spcPct val="150000"/>
              </a:lnSpc>
              <a:buFont typeface="+mj-lt"/>
              <a:buAutoNum type="arabicPeriod" startAt="7"/>
            </a:pPr>
            <a:endParaRPr lang="pt-BR" dirty="0">
              <a:solidFill>
                <a:schemeClr val="bg1"/>
              </a:solidFill>
              <a:ea typeface="Calibri" panose="020F0502020204030204" pitchFamily="34" charset="0"/>
            </a:endParaRPr>
          </a:p>
          <a:p>
            <a:pPr marL="0" indent="0">
              <a:lnSpc>
                <a:spcPct val="150000"/>
              </a:lnSpc>
              <a:buNone/>
            </a:pPr>
            <a:r>
              <a:rPr lang="pt-BR" dirty="0">
                <a:solidFill>
                  <a:schemeClr val="bg1"/>
                </a:solidFill>
                <a:effectLst/>
                <a:ea typeface="Calibri" panose="020F0502020204030204" pitchFamily="34" charset="0"/>
              </a:rPr>
              <a:t>	</a:t>
            </a:r>
            <a:endParaRPr lang="pt-BR" dirty="0">
              <a:solidFill>
                <a:schemeClr val="bg1"/>
              </a:solidFill>
              <a:ea typeface="Calibri" panose="020F0502020204030204" pitchFamily="34" charset="0"/>
            </a:endParaRPr>
          </a:p>
          <a:p>
            <a:pPr marL="630936" lvl="1" indent="-457200">
              <a:lnSpc>
                <a:spcPct val="150000"/>
              </a:lnSpc>
              <a:buFont typeface="+mj-lt"/>
              <a:buAutoNum type="arabicPeriod"/>
            </a:pPr>
            <a:endParaRPr lang="pt-BR" dirty="0">
              <a:solidFill>
                <a:schemeClr val="bg1"/>
              </a:solidFill>
              <a:ea typeface="Calibri" panose="020F0502020204030204" pitchFamily="34" charset="0"/>
            </a:endParaRPr>
          </a:p>
        </p:txBody>
      </p:sp>
      <p:graphicFrame>
        <p:nvGraphicFramePr>
          <p:cNvPr id="2" name="Tabela 1">
            <a:extLst>
              <a:ext uri="{FF2B5EF4-FFF2-40B4-BE49-F238E27FC236}">
                <a16:creationId xmlns:a16="http://schemas.microsoft.com/office/drawing/2014/main" id="{BA4271DD-7987-42AE-8ABE-DEDFE105D61F}"/>
              </a:ext>
            </a:extLst>
          </p:cNvPr>
          <p:cNvGraphicFramePr>
            <a:graphicFrameLocks noGrp="1"/>
          </p:cNvGraphicFramePr>
          <p:nvPr>
            <p:extLst>
              <p:ext uri="{D42A27DB-BD31-4B8C-83A1-F6EECF244321}">
                <p14:modId xmlns:p14="http://schemas.microsoft.com/office/powerpoint/2010/main" val="3804220049"/>
              </p:ext>
            </p:extLst>
          </p:nvPr>
        </p:nvGraphicFramePr>
        <p:xfrm>
          <a:off x="918410" y="1864587"/>
          <a:ext cx="3797970" cy="3414780"/>
        </p:xfrm>
        <a:graphic>
          <a:graphicData uri="http://schemas.openxmlformats.org/drawingml/2006/table">
            <a:tbl>
              <a:tblPr firstRow="1" firstCol="1" bandRow="1">
                <a:tableStyleId>{5C22544A-7EE6-4342-B048-85BDC9FD1C3A}</a:tableStyleId>
              </a:tblPr>
              <a:tblGrid>
                <a:gridCol w="3797970">
                  <a:extLst>
                    <a:ext uri="{9D8B030D-6E8A-4147-A177-3AD203B41FA5}">
                      <a16:colId xmlns:a16="http://schemas.microsoft.com/office/drawing/2014/main" val="3828346787"/>
                    </a:ext>
                  </a:extLst>
                </a:gridCol>
              </a:tblGrid>
              <a:tr h="0">
                <a:tc>
                  <a:txBody>
                    <a:bodyPr/>
                    <a:lstStyle/>
                    <a:p>
                      <a:pPr algn="l">
                        <a:lnSpc>
                          <a:spcPct val="107000"/>
                        </a:lnSpc>
                        <a:spcAft>
                          <a:spcPts val="800"/>
                        </a:spcAft>
                      </a:pPr>
                      <a:r>
                        <a:rPr lang="pt-BR" sz="1800">
                          <a:effectLst/>
                        </a:rPr>
                        <a:t>701 Classes trabalhadoras: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4218653"/>
                  </a:ext>
                </a:extLst>
              </a:tr>
              <a:tr h="0">
                <a:tc>
                  <a:txBody>
                    <a:bodyPr/>
                    <a:lstStyle/>
                    <a:p>
                      <a:pPr algn="l">
                        <a:lnSpc>
                          <a:spcPct val="107000"/>
                        </a:lnSpc>
                        <a:spcAft>
                          <a:spcPts val="800"/>
                        </a:spcAft>
                      </a:pPr>
                      <a:r>
                        <a:rPr lang="pt-BR" sz="1800">
                          <a:effectLst/>
                        </a:rPr>
                        <a:t>702 Classes trabalhadoras: Negativo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9037217"/>
                  </a:ext>
                </a:extLst>
              </a:tr>
              <a:tr h="0">
                <a:tc>
                  <a:txBody>
                    <a:bodyPr/>
                    <a:lstStyle/>
                    <a:p>
                      <a:pPr algn="l">
                        <a:lnSpc>
                          <a:spcPct val="107000"/>
                        </a:lnSpc>
                        <a:spcAft>
                          <a:spcPts val="800"/>
                        </a:spcAft>
                      </a:pPr>
                      <a:r>
                        <a:rPr lang="pt-BR" sz="1800">
                          <a:effectLst/>
                        </a:rPr>
                        <a:t>703 Agricultura e agricultores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4477237"/>
                  </a:ext>
                </a:extLst>
              </a:tr>
              <a:tr h="0">
                <a:tc>
                  <a:txBody>
                    <a:bodyPr/>
                    <a:lstStyle/>
                    <a:p>
                      <a:pPr algn="l">
                        <a:lnSpc>
                          <a:spcPct val="107000"/>
                        </a:lnSpc>
                        <a:spcAft>
                          <a:spcPts val="800"/>
                        </a:spcAft>
                      </a:pPr>
                      <a:r>
                        <a:rPr lang="pt-BR" sz="1800">
                          <a:effectLst/>
                        </a:rPr>
                        <a:t>       703.1 Agricultura e agricultores: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0259225"/>
                  </a:ext>
                </a:extLst>
              </a:tr>
              <a:tr h="0">
                <a:tc>
                  <a:txBody>
                    <a:bodyPr/>
                    <a:lstStyle/>
                    <a:p>
                      <a:pPr algn="l">
                        <a:lnSpc>
                          <a:spcPct val="107000"/>
                        </a:lnSpc>
                        <a:spcAft>
                          <a:spcPts val="800"/>
                        </a:spcAft>
                      </a:pPr>
                      <a:r>
                        <a:rPr lang="pt-BR" sz="1800">
                          <a:effectLst/>
                        </a:rPr>
                        <a:t>       703.2 Agricultura e agricultores: Negativo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4930885"/>
                  </a:ext>
                </a:extLst>
              </a:tr>
              <a:tr h="0">
                <a:tc>
                  <a:txBody>
                    <a:bodyPr/>
                    <a:lstStyle/>
                    <a:p>
                      <a:pPr algn="l">
                        <a:lnSpc>
                          <a:spcPct val="107000"/>
                        </a:lnSpc>
                        <a:spcAft>
                          <a:spcPts val="800"/>
                        </a:spcAft>
                      </a:pPr>
                      <a:r>
                        <a:rPr lang="pt-BR" sz="1800">
                          <a:effectLst/>
                        </a:rPr>
                        <a:t>704 Classe média e grupos profissionais: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0475278"/>
                  </a:ext>
                </a:extLst>
              </a:tr>
              <a:tr h="0">
                <a:tc>
                  <a:txBody>
                    <a:bodyPr/>
                    <a:lstStyle/>
                    <a:p>
                      <a:pPr algn="l">
                        <a:lnSpc>
                          <a:spcPct val="107000"/>
                        </a:lnSpc>
                        <a:spcAft>
                          <a:spcPts val="800"/>
                        </a:spcAft>
                      </a:pPr>
                      <a:r>
                        <a:rPr lang="pt-BR" sz="1800">
                          <a:effectLst/>
                        </a:rPr>
                        <a:t>705 Grupos minoritários: Positivo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3692850"/>
                  </a:ext>
                </a:extLst>
              </a:tr>
              <a:tr h="0">
                <a:tc>
                  <a:txBody>
                    <a:bodyPr/>
                    <a:lstStyle/>
                    <a:p>
                      <a:pPr algn="l">
                        <a:lnSpc>
                          <a:spcPct val="107000"/>
                        </a:lnSpc>
                        <a:spcAft>
                          <a:spcPts val="800"/>
                        </a:spcAft>
                      </a:pPr>
                      <a:r>
                        <a:rPr lang="pt-BR" sz="1800" dirty="0">
                          <a:effectLst/>
                        </a:rPr>
                        <a:t>706 Grupos demográficos não-econômicos: Positivo</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2252960"/>
                  </a:ext>
                </a:extLst>
              </a:tr>
            </a:tbl>
          </a:graphicData>
        </a:graphic>
      </p:graphicFrame>
    </p:spTree>
    <p:extLst>
      <p:ext uri="{BB962C8B-B14F-4D97-AF65-F5344CB8AC3E}">
        <p14:creationId xmlns:p14="http://schemas.microsoft.com/office/powerpoint/2010/main" val="2976331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Apesar das contribuições do MARPOR, há limitações n</a:t>
            </a:r>
            <a:r>
              <a:rPr lang="pt-BR" dirty="0">
                <a:solidFill>
                  <a:schemeClr val="bg1"/>
                </a:solidFill>
                <a:effectLst/>
                <a:ea typeface="Calibri" panose="020F0502020204030204" pitchFamily="34" charset="0"/>
              </a:rPr>
              <a:t>a codificação proposta, que tem levado a classificações ideológicas deficientes, senão esdrúxulas, dos partidos brasileiros (MADEIRA; TAROUCO, 2013). </a:t>
            </a:r>
          </a:p>
          <a:p>
            <a:pPr>
              <a:lnSpc>
                <a:spcPct val="150000"/>
              </a:lnSpc>
              <a:buFont typeface="Arial" panose="020B0604020202020204" pitchFamily="34" charset="0"/>
              <a:buChar char="•"/>
            </a:pPr>
            <a:r>
              <a:rPr lang="pt-BR" dirty="0">
                <a:solidFill>
                  <a:schemeClr val="bg1"/>
                </a:solidFill>
                <a:effectLst/>
                <a:ea typeface="Calibri" panose="020F0502020204030204" pitchFamily="34" charset="0"/>
              </a:rPr>
              <a:t> Não é verdade que a codificação do </a:t>
            </a:r>
            <a:r>
              <a:rPr lang="pt-BR" i="1" dirty="0">
                <a:solidFill>
                  <a:schemeClr val="bg1"/>
                </a:solidFill>
                <a:effectLst/>
                <a:ea typeface="Calibri" panose="020F0502020204030204" pitchFamily="34" charset="0"/>
              </a:rPr>
              <a:t>MARPOR</a:t>
            </a:r>
            <a:r>
              <a:rPr lang="pt-BR" dirty="0">
                <a:solidFill>
                  <a:schemeClr val="bg1"/>
                </a:solidFill>
                <a:effectLst/>
                <a:ea typeface="Calibri" panose="020F0502020204030204" pitchFamily="34" charset="0"/>
              </a:rPr>
              <a:t> leva, necessariamente, à constituição de um espaço político unidimensional, visto que o projeto possui cinco diferentes dimensões programáticas: </a:t>
            </a:r>
          </a:p>
          <a:p>
            <a:pPr marL="630936" lvl="1" indent="-457200">
              <a:lnSpc>
                <a:spcPct val="150000"/>
              </a:lnSpc>
              <a:buFont typeface="+mj-lt"/>
              <a:buAutoNum type="arabicPeriod"/>
            </a:pPr>
            <a:r>
              <a:rPr lang="pt-BR" i="1" dirty="0" err="1">
                <a:solidFill>
                  <a:schemeClr val="bg1"/>
                </a:solidFill>
                <a:effectLst/>
                <a:ea typeface="Calibri" panose="020F0502020204030204" pitchFamily="34" charset="0"/>
              </a:rPr>
              <a:t>planeco</a:t>
            </a:r>
            <a:r>
              <a:rPr lang="pt-BR" dirty="0">
                <a:solidFill>
                  <a:schemeClr val="bg1"/>
                </a:solidFill>
                <a:effectLst/>
                <a:ea typeface="Calibri" panose="020F0502020204030204" pitchFamily="34" charset="0"/>
              </a:rPr>
              <a:t>, que mede a intervenção do Estado na economia; </a:t>
            </a:r>
          </a:p>
          <a:p>
            <a:pPr marL="630936" lvl="1" indent="-457200">
              <a:lnSpc>
                <a:spcPct val="150000"/>
              </a:lnSpc>
              <a:buFont typeface="+mj-lt"/>
              <a:buAutoNum type="arabicPeriod"/>
            </a:pPr>
            <a:r>
              <a:rPr lang="pt-BR" i="1" dirty="0" err="1">
                <a:solidFill>
                  <a:schemeClr val="bg1"/>
                </a:solidFill>
                <a:effectLst/>
                <a:ea typeface="Calibri" panose="020F0502020204030204" pitchFamily="34" charset="0"/>
              </a:rPr>
              <a:t>markeco</a:t>
            </a:r>
            <a:r>
              <a:rPr lang="pt-BR" dirty="0">
                <a:solidFill>
                  <a:schemeClr val="bg1"/>
                </a:solidFill>
                <a:effectLst/>
                <a:ea typeface="Calibri" panose="020F0502020204030204" pitchFamily="34" charset="0"/>
              </a:rPr>
              <a:t>, que, mensura a liberalização econômica; </a:t>
            </a:r>
          </a:p>
          <a:p>
            <a:pPr marL="630936" lvl="1" indent="-457200">
              <a:lnSpc>
                <a:spcPct val="150000"/>
              </a:lnSpc>
              <a:buFont typeface="+mj-lt"/>
              <a:buAutoNum type="arabicPeriod"/>
            </a:pPr>
            <a:r>
              <a:rPr lang="pt-BR" i="1" dirty="0" err="1">
                <a:solidFill>
                  <a:schemeClr val="bg1"/>
                </a:solidFill>
                <a:effectLst/>
                <a:ea typeface="Calibri" panose="020F0502020204030204" pitchFamily="34" charset="0"/>
              </a:rPr>
              <a:t>welfare</a:t>
            </a:r>
            <a:r>
              <a:rPr lang="pt-BR" dirty="0">
                <a:solidFill>
                  <a:schemeClr val="bg1"/>
                </a:solidFill>
                <a:effectLst/>
                <a:ea typeface="Calibri" panose="020F0502020204030204" pitchFamily="34" charset="0"/>
              </a:rPr>
              <a:t>, relacionado às menções sobre o Estado de Bem-Estar Social; </a:t>
            </a:r>
          </a:p>
          <a:p>
            <a:pPr marL="630936" lvl="1" indent="-457200">
              <a:lnSpc>
                <a:spcPct val="150000"/>
              </a:lnSpc>
              <a:buFont typeface="+mj-lt"/>
              <a:buAutoNum type="arabicPeriod"/>
            </a:pPr>
            <a:r>
              <a:rPr lang="pt-BR" i="1" dirty="0" err="1">
                <a:solidFill>
                  <a:schemeClr val="bg1"/>
                </a:solidFill>
                <a:effectLst/>
                <a:ea typeface="Calibri" panose="020F0502020204030204" pitchFamily="34" charset="0"/>
              </a:rPr>
              <a:t>intpeace</a:t>
            </a:r>
            <a:r>
              <a:rPr lang="pt-BR" dirty="0">
                <a:solidFill>
                  <a:schemeClr val="bg1"/>
                </a:solidFill>
                <a:effectLst/>
                <a:ea typeface="Calibri" panose="020F0502020204030204" pitchFamily="34" charset="0"/>
              </a:rPr>
              <a:t>, voltado para a paz e relações internacionais; </a:t>
            </a:r>
          </a:p>
          <a:p>
            <a:pPr marL="630936" lvl="1" indent="-457200">
              <a:lnSpc>
                <a:spcPct val="150000"/>
              </a:lnSpc>
              <a:buFont typeface="+mj-lt"/>
              <a:buAutoNum type="arabicPeriod"/>
            </a:pPr>
            <a:r>
              <a:rPr lang="pt-BR" i="1" dirty="0" err="1">
                <a:solidFill>
                  <a:schemeClr val="bg1"/>
                </a:solidFill>
                <a:effectLst/>
                <a:ea typeface="Calibri" panose="020F0502020204030204" pitchFamily="34" charset="0"/>
              </a:rPr>
              <a:t>rile</a:t>
            </a:r>
            <a:r>
              <a:rPr lang="pt-BR" dirty="0">
                <a:solidFill>
                  <a:schemeClr val="bg1"/>
                </a:solidFill>
                <a:effectLst/>
                <a:ea typeface="Calibri" panose="020F0502020204030204" pitchFamily="34" charset="0"/>
              </a:rPr>
              <a:t>, a escala esquerda-direita.</a:t>
            </a:r>
            <a:endParaRPr lang="pt-BR" dirty="0">
              <a:solidFill>
                <a:schemeClr val="bg1"/>
              </a:solidFill>
              <a:ea typeface="Calibri" panose="020F0502020204030204" pitchFamily="34" charset="0"/>
            </a:endParaRPr>
          </a:p>
        </p:txBody>
      </p:sp>
    </p:spTree>
    <p:extLst>
      <p:ext uri="{BB962C8B-B14F-4D97-AF65-F5344CB8AC3E}">
        <p14:creationId xmlns:p14="http://schemas.microsoft.com/office/powerpoint/2010/main" val="3838748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O</a:t>
            </a:r>
            <a:r>
              <a:rPr lang="pt-BR" dirty="0">
                <a:solidFill>
                  <a:schemeClr val="bg1"/>
                </a:solidFill>
                <a:effectLst/>
                <a:ea typeface="Calibri" panose="020F0502020204030204" pitchFamily="34" charset="0"/>
              </a:rPr>
              <a:t>s problemas em utilizar a escala </a:t>
            </a:r>
            <a:r>
              <a:rPr lang="pt-BR" i="1" dirty="0" err="1">
                <a:solidFill>
                  <a:schemeClr val="bg1"/>
                </a:solidFill>
                <a:effectLst/>
                <a:ea typeface="Calibri" panose="020F0502020204030204" pitchFamily="34" charset="0"/>
              </a:rPr>
              <a:t>rile</a:t>
            </a:r>
            <a:r>
              <a:rPr lang="pt-BR" dirty="0">
                <a:solidFill>
                  <a:schemeClr val="bg1"/>
                </a:solidFill>
                <a:effectLst/>
                <a:ea typeface="Calibri" panose="020F0502020204030204" pitchFamily="34" charset="0"/>
              </a:rPr>
              <a:t> para classificar os partidos brasileiros não se restringe ao fato de que o esquema de codificação </a:t>
            </a:r>
            <a:r>
              <a:rPr lang="pt-BR" i="1" dirty="0">
                <a:solidFill>
                  <a:schemeClr val="bg1"/>
                </a:solidFill>
                <a:effectLst/>
                <a:ea typeface="Calibri" panose="020F0502020204030204" pitchFamily="34" charset="0"/>
              </a:rPr>
              <a:t>MARPOR</a:t>
            </a:r>
            <a:r>
              <a:rPr lang="pt-BR" dirty="0">
                <a:solidFill>
                  <a:schemeClr val="bg1"/>
                </a:solidFill>
                <a:effectLst/>
                <a:ea typeface="Calibri" panose="020F0502020204030204" pitchFamily="34" charset="0"/>
              </a:rPr>
              <a:t> unifica os conceitos de esquerda e direta entre países e períodos diversos. Há, também, uma limitação de caráter substantivo no que se refere às categorias tomadas como referências para a mensuração do posicionamento ideológico. Embora a literatura reconheça essas inadequações e proponha adaptações, é essa a escala que tem sido utilizada para classificar ideologicamente os partidos por meio dos programas de governo no Brasil. </a:t>
            </a:r>
          </a:p>
        </p:txBody>
      </p:sp>
    </p:spTree>
    <p:extLst>
      <p:ext uri="{BB962C8B-B14F-4D97-AF65-F5344CB8AC3E}">
        <p14:creationId xmlns:p14="http://schemas.microsoft.com/office/powerpoint/2010/main" val="2925796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a:noAutofit/>
          </a:bodyPr>
          <a:lstStyle/>
          <a:p>
            <a:pPr marL="0" indent="0">
              <a:lnSpc>
                <a:spcPct val="150000"/>
              </a:lnSpc>
              <a:buNone/>
            </a:pPr>
            <a:r>
              <a:rPr lang="pt-BR" dirty="0">
                <a:solidFill>
                  <a:schemeClr val="bg1"/>
                </a:solidFill>
              </a:rPr>
              <a:t>OS PROGRAMAS DE GOVERNO ENQUANTO DADO </a:t>
            </a:r>
          </a:p>
          <a:p>
            <a:pPr>
              <a:lnSpc>
                <a:spcPct val="150000"/>
              </a:lnSpc>
              <a:buFont typeface="Arial" panose="020B0604020202020204" pitchFamily="34" charset="0"/>
              <a:buChar char="•"/>
            </a:pPr>
            <a:r>
              <a:rPr lang="pt-BR" dirty="0">
                <a:solidFill>
                  <a:schemeClr val="bg1"/>
                </a:solidFill>
              </a:rPr>
              <a:t> Técnicas automatizadas de texto podem ser divididas em dois grupos:</a:t>
            </a:r>
          </a:p>
          <a:p>
            <a:pPr marL="470916" lvl="1" indent="-342900">
              <a:lnSpc>
                <a:spcPct val="150000"/>
              </a:lnSpc>
              <a:buFont typeface="+mj-lt"/>
              <a:buAutoNum type="arabicPeriod"/>
            </a:pPr>
            <a:r>
              <a:rPr lang="pt-BR" dirty="0">
                <a:solidFill>
                  <a:schemeClr val="bg1"/>
                </a:solidFill>
              </a:rPr>
              <a:t>Categorização: </a:t>
            </a:r>
            <a:r>
              <a:rPr lang="pt-BR" sz="1800" dirty="0">
                <a:solidFill>
                  <a:schemeClr val="bg1"/>
                </a:solidFill>
                <a:effectLst/>
                <a:ea typeface="Times New Roman" panose="02020603050405020304" pitchFamily="18" charset="0"/>
              </a:rPr>
              <a:t>classificam os documentos em categorias, que podem ser pré-definidas ou latentes. Isto é, pode-se criar dicionários e, a partir disso, codificar os documentos, em uma espécie de técnica MARPOR automatizada; ou é possível deixar que essas categorias sejam extraídas automaticamente dos documentos, no que se chama </a:t>
            </a:r>
            <a:r>
              <a:rPr lang="pt-BR" sz="1800" i="1" dirty="0" err="1">
                <a:solidFill>
                  <a:schemeClr val="bg1"/>
                </a:solidFill>
                <a:effectLst/>
                <a:ea typeface="Times New Roman" panose="02020603050405020304" pitchFamily="18" charset="0"/>
              </a:rPr>
              <a:t>topic</a:t>
            </a:r>
            <a:r>
              <a:rPr lang="pt-BR" sz="1800" i="1" dirty="0">
                <a:solidFill>
                  <a:schemeClr val="bg1"/>
                </a:solidFill>
                <a:effectLst/>
                <a:ea typeface="Times New Roman" panose="02020603050405020304" pitchFamily="18" charset="0"/>
              </a:rPr>
              <a:t> </a:t>
            </a:r>
            <a:r>
              <a:rPr lang="pt-BR" sz="1800" i="1" dirty="0" err="1">
                <a:solidFill>
                  <a:schemeClr val="bg1"/>
                </a:solidFill>
                <a:effectLst/>
                <a:ea typeface="Times New Roman" panose="02020603050405020304" pitchFamily="18" charset="0"/>
              </a:rPr>
              <a:t>models</a:t>
            </a:r>
            <a:r>
              <a:rPr lang="pt-BR" sz="1800" dirty="0">
                <a:solidFill>
                  <a:schemeClr val="bg1"/>
                </a:solidFill>
                <a:effectLst/>
                <a:ea typeface="Times New Roman" panose="02020603050405020304" pitchFamily="18" charset="0"/>
              </a:rPr>
              <a:t> ou modelos de tópicos.</a:t>
            </a:r>
          </a:p>
          <a:p>
            <a:pPr marL="470916" lvl="1" indent="-342900">
              <a:lnSpc>
                <a:spcPct val="150000"/>
              </a:lnSpc>
              <a:buFont typeface="+mj-lt"/>
              <a:buAutoNum type="arabicPeriod"/>
            </a:pPr>
            <a:r>
              <a:rPr lang="pt-BR" dirty="0">
                <a:solidFill>
                  <a:schemeClr val="bg1"/>
                </a:solidFill>
              </a:rPr>
              <a:t>Escalonamento: </a:t>
            </a:r>
            <a:r>
              <a:rPr lang="pt-BR" sz="1800" dirty="0">
                <a:solidFill>
                  <a:schemeClr val="bg1"/>
                </a:solidFill>
                <a:effectLst/>
                <a:ea typeface="Times New Roman" panose="02020603050405020304" pitchFamily="18" charset="0"/>
                <a:cs typeface="Times New Roman" panose="02020603050405020304" pitchFamily="18" charset="0"/>
              </a:rPr>
              <a:t>oferecem posições espaciais mensuradas a partir da análise dos documentos. Técnica utilizada no artigo.</a:t>
            </a:r>
            <a:endParaRPr lang="pt-BR" sz="1800" dirty="0">
              <a:solidFill>
                <a:schemeClr val="bg1"/>
              </a:solidFill>
              <a:ea typeface="Times New Roman" panose="02020603050405020304" pitchFamily="18" charset="0"/>
              <a:cs typeface="Times New Roman" panose="02020603050405020304" pitchFamily="18" charset="0"/>
            </a:endParaRPr>
          </a:p>
          <a:p>
            <a:pPr marL="653796" lvl="2" indent="-342900">
              <a:lnSpc>
                <a:spcPct val="150000"/>
              </a:lnSpc>
              <a:buFont typeface="+mj-lt"/>
              <a:buAutoNum type="alphaLcPeriod"/>
            </a:pPr>
            <a:r>
              <a:rPr lang="pt-BR" sz="1800" i="1" dirty="0" err="1">
                <a:solidFill>
                  <a:schemeClr val="bg1"/>
                </a:solidFill>
                <a:ea typeface="Times New Roman" panose="02020603050405020304" pitchFamily="18" charset="0"/>
              </a:rPr>
              <a:t>W</a:t>
            </a:r>
            <a:r>
              <a:rPr lang="pt-BR" sz="1800" i="1" dirty="0" err="1">
                <a:solidFill>
                  <a:schemeClr val="bg1"/>
                </a:solidFill>
                <a:effectLst/>
                <a:ea typeface="Times New Roman" panose="02020603050405020304" pitchFamily="18" charset="0"/>
              </a:rPr>
              <a:t>ordscores</a:t>
            </a:r>
            <a:r>
              <a:rPr lang="pt-BR" sz="1800" dirty="0">
                <a:solidFill>
                  <a:schemeClr val="bg1"/>
                </a:solidFill>
                <a:effectLst/>
                <a:ea typeface="Times New Roman" panose="02020603050405020304" pitchFamily="18" charset="0"/>
              </a:rPr>
              <a:t> (LAVER; BENOIT; GARRY, 2003): é supervisionada, ou seja, exige um conjunto de textos de referência </a:t>
            </a:r>
            <a:r>
              <a:rPr lang="pt-BR" sz="1800" i="1" dirty="0">
                <a:solidFill>
                  <a:schemeClr val="bg1"/>
                </a:solidFill>
                <a:effectLst/>
                <a:ea typeface="Times New Roman" panose="02020603050405020304" pitchFamily="18" charset="0"/>
              </a:rPr>
              <a:t>(training set)</a:t>
            </a:r>
            <a:r>
              <a:rPr lang="pt-BR" sz="1800" dirty="0">
                <a:solidFill>
                  <a:schemeClr val="bg1"/>
                </a:solidFill>
                <a:effectLst/>
                <a:ea typeface="Times New Roman" panose="02020603050405020304" pitchFamily="18" charset="0"/>
              </a:rPr>
              <a:t> e, por isso, foi desconsiderada neste trabalho. </a:t>
            </a:r>
          </a:p>
          <a:p>
            <a:pPr marL="653796" lvl="2" indent="-342900">
              <a:lnSpc>
                <a:spcPct val="150000"/>
              </a:lnSpc>
              <a:buFont typeface="+mj-lt"/>
              <a:buAutoNum type="alphaLcPeriod"/>
            </a:pPr>
            <a:r>
              <a:rPr lang="pt-BR" sz="1800" i="1" dirty="0" err="1">
                <a:solidFill>
                  <a:schemeClr val="bg1"/>
                </a:solidFill>
                <a:ea typeface="Times New Roman" panose="02020603050405020304" pitchFamily="18" charset="0"/>
              </a:rPr>
              <a:t>W</a:t>
            </a:r>
            <a:r>
              <a:rPr lang="pt-BR" sz="1800" i="1" dirty="0" err="1">
                <a:solidFill>
                  <a:schemeClr val="bg1"/>
                </a:solidFill>
                <a:effectLst/>
                <a:ea typeface="Times New Roman" panose="02020603050405020304" pitchFamily="18" charset="0"/>
              </a:rPr>
              <a:t>ordfish</a:t>
            </a:r>
            <a:r>
              <a:rPr lang="pt-BR" sz="1800" dirty="0">
                <a:solidFill>
                  <a:schemeClr val="bg1"/>
                </a:solidFill>
                <a:effectLst/>
                <a:ea typeface="Times New Roman" panose="02020603050405020304" pitchFamily="18" charset="0"/>
              </a:rPr>
              <a:t> (SLAPIN; PROKSCH, 2008)</a:t>
            </a:r>
            <a:r>
              <a:rPr lang="pt-BR" sz="1800" dirty="0">
                <a:solidFill>
                  <a:schemeClr val="bg1"/>
                </a:solidFill>
                <a:ea typeface="Times New Roman" panose="02020603050405020304" pitchFamily="18" charset="0"/>
              </a:rPr>
              <a:t>: </a:t>
            </a:r>
            <a:r>
              <a:rPr lang="pt-BR" sz="1800" dirty="0">
                <a:solidFill>
                  <a:schemeClr val="bg1"/>
                </a:solidFill>
                <a:effectLst/>
                <a:ea typeface="Times New Roman" panose="02020603050405020304" pitchFamily="18" charset="0"/>
              </a:rPr>
              <a:t>atribui posições espaciais de maneira não supervisionada, a partir da frequência de palavras nos documentos. </a:t>
            </a:r>
            <a:endParaRPr lang="pt-BR" dirty="0">
              <a:solidFill>
                <a:schemeClr val="bg1"/>
              </a:solidFill>
              <a:effectLst/>
              <a:ea typeface="Calibri" panose="020F0502020204030204" pitchFamily="34" charset="0"/>
            </a:endParaRPr>
          </a:p>
        </p:txBody>
      </p:sp>
    </p:spTree>
    <p:extLst>
      <p:ext uri="{BB962C8B-B14F-4D97-AF65-F5344CB8AC3E}">
        <p14:creationId xmlns:p14="http://schemas.microsoft.com/office/powerpoint/2010/main" val="1395520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rmAutofit/>
          </a:bodyPr>
          <a:lstStyle/>
          <a:p>
            <a:pPr marL="0" indent="0">
              <a:lnSpc>
                <a:spcPct val="150000"/>
              </a:lnSpc>
              <a:buNone/>
            </a:pPr>
            <a:r>
              <a:rPr lang="pt-BR" dirty="0">
                <a:solidFill>
                  <a:schemeClr val="bg1"/>
                </a:solidFill>
              </a:rPr>
              <a:t>IDEOLOGIA E PARTIDOS NO BRASIL: REFLEXÃO E PRÁTICA A PARTIR DOS PROGRAMAS DE GOVERNO</a:t>
            </a:r>
          </a:p>
          <a:p>
            <a:pPr marL="0" indent="0" algn="r">
              <a:lnSpc>
                <a:spcPct val="150000"/>
              </a:lnSpc>
              <a:buNone/>
            </a:pPr>
            <a:r>
              <a:rPr lang="pt-BR" dirty="0">
                <a:solidFill>
                  <a:schemeClr val="bg1"/>
                </a:solidFill>
              </a:rPr>
              <a:t>Nara Salles*</a:t>
            </a:r>
          </a:p>
          <a:p>
            <a:pPr>
              <a:lnSpc>
                <a:spcPct val="150000"/>
              </a:lnSpc>
              <a:buFont typeface="Arial" panose="020B0604020202020204" pitchFamily="34" charset="0"/>
              <a:buChar char="•"/>
            </a:pPr>
            <a:r>
              <a:rPr lang="pt-BR" dirty="0">
                <a:solidFill>
                  <a:schemeClr val="bg1"/>
                </a:solidFill>
              </a:rPr>
              <a:t> Objetivo: discutir a classificação ideológica dos partidos brasileiros a partir de seus programas de governo.</a:t>
            </a:r>
          </a:p>
          <a:p>
            <a:pPr>
              <a:lnSpc>
                <a:spcPct val="150000"/>
              </a:lnSpc>
              <a:buFont typeface="Arial" panose="020B0604020202020204" pitchFamily="34" charset="0"/>
              <a:buChar char="•"/>
            </a:pPr>
            <a:r>
              <a:rPr lang="pt-BR" dirty="0">
                <a:solidFill>
                  <a:schemeClr val="bg1"/>
                </a:solidFill>
              </a:rPr>
              <a:t> Dois eixos de discussão:</a:t>
            </a:r>
          </a:p>
          <a:p>
            <a:pPr marL="470916" lvl="1" indent="-342900">
              <a:lnSpc>
                <a:spcPct val="150000"/>
              </a:lnSpc>
              <a:buFont typeface="+mj-lt"/>
              <a:buAutoNum type="arabicPeriod"/>
            </a:pPr>
            <a:r>
              <a:rPr lang="pt-BR" dirty="0">
                <a:solidFill>
                  <a:schemeClr val="bg1"/>
                </a:solidFill>
              </a:rPr>
              <a:t>Teórico -&gt; se e de que maneira esses documentos podem ser utilizados como objetos de mensuração de posições ideológicas?</a:t>
            </a:r>
          </a:p>
          <a:p>
            <a:pPr marL="470916" lvl="1" indent="-342900">
              <a:lnSpc>
                <a:spcPct val="150000"/>
              </a:lnSpc>
              <a:buFont typeface="+mj-lt"/>
              <a:buAutoNum type="arabicPeriod"/>
            </a:pPr>
            <a:r>
              <a:rPr lang="pt-BR" dirty="0">
                <a:solidFill>
                  <a:schemeClr val="bg1"/>
                </a:solidFill>
              </a:rPr>
              <a:t>Metodológico -&gt; quais são técnicas alternativas à codificação manual elaborada pelo Manifesto Project/MARPOR e como utilizá-las?</a:t>
            </a:r>
          </a:p>
          <a:p>
            <a:pPr>
              <a:lnSpc>
                <a:spcPct val="150000"/>
              </a:lnSpc>
              <a:buFont typeface="Arial" panose="020B0604020202020204" pitchFamily="34" charset="0"/>
              <a:buChar char="•"/>
            </a:pPr>
            <a:endParaRPr lang="pt-BR" dirty="0">
              <a:solidFill>
                <a:schemeClr val="bg1"/>
              </a:solidFill>
            </a:endParaRPr>
          </a:p>
        </p:txBody>
      </p:sp>
      <p:sp>
        <p:nvSpPr>
          <p:cNvPr id="2" name="Espaço Reservado para Rodapé 1">
            <a:extLst>
              <a:ext uri="{FF2B5EF4-FFF2-40B4-BE49-F238E27FC236}">
                <a16:creationId xmlns:a16="http://schemas.microsoft.com/office/drawing/2014/main" id="{DDA962FB-6773-43C7-8CE0-66E1AD4D150C}"/>
              </a:ext>
            </a:extLst>
          </p:cNvPr>
          <p:cNvSpPr>
            <a:spLocks noGrp="1"/>
          </p:cNvSpPr>
          <p:nvPr>
            <p:ph type="ftr" sz="quarter" idx="11"/>
          </p:nvPr>
        </p:nvSpPr>
        <p:spPr>
          <a:xfrm>
            <a:off x="922790" y="6312716"/>
            <a:ext cx="10704352" cy="335835"/>
          </a:xfrm>
        </p:spPr>
        <p:txBody>
          <a:bodyPr/>
          <a:lstStyle/>
          <a:p>
            <a:pPr algn="l"/>
            <a:r>
              <a:rPr lang="pt-BR" sz="1200" dirty="0">
                <a:solidFill>
                  <a:schemeClr val="bg1"/>
                </a:solidFill>
              </a:rPr>
              <a:t>* Doutora em ciência Política pelo instituto de estudos sociais e políticos da universidade do estado do rio de janeiro (IESP/UERJ). Pesquisadora associada do </a:t>
            </a:r>
            <a:r>
              <a:rPr lang="pt-BR" sz="1200" dirty="0" err="1">
                <a:solidFill>
                  <a:schemeClr val="bg1"/>
                </a:solidFill>
              </a:rPr>
              <a:t>doxa</a:t>
            </a:r>
            <a:r>
              <a:rPr lang="pt-BR" sz="1200" dirty="0">
                <a:solidFill>
                  <a:schemeClr val="bg1"/>
                </a:solidFill>
              </a:rPr>
              <a:t> (</a:t>
            </a:r>
            <a:r>
              <a:rPr lang="pt-BR" sz="1200" dirty="0" err="1">
                <a:solidFill>
                  <a:schemeClr val="bg1"/>
                </a:solidFill>
              </a:rPr>
              <a:t>iesp</a:t>
            </a:r>
            <a:r>
              <a:rPr lang="pt-BR" sz="1200" dirty="0">
                <a:solidFill>
                  <a:schemeClr val="bg1"/>
                </a:solidFill>
              </a:rPr>
              <a:t>/</a:t>
            </a:r>
            <a:r>
              <a:rPr lang="pt-BR" sz="1200" dirty="0" err="1">
                <a:solidFill>
                  <a:schemeClr val="bg1"/>
                </a:solidFill>
              </a:rPr>
              <a:t>uerj</a:t>
            </a:r>
            <a:r>
              <a:rPr lang="pt-BR" sz="1200" dirty="0">
                <a:solidFill>
                  <a:schemeClr val="bg1"/>
                </a:solidFill>
              </a:rPr>
              <a:t>). Professora substituta do departamento de ciências sociais da universidade federal de juiz de fora. Coordenadora do projeto vota aí – conectando você a propostas eleitorais.</a:t>
            </a:r>
          </a:p>
        </p:txBody>
      </p:sp>
    </p:spTree>
    <p:extLst>
      <p:ext uri="{BB962C8B-B14F-4D97-AF65-F5344CB8AC3E}">
        <p14:creationId xmlns:p14="http://schemas.microsoft.com/office/powerpoint/2010/main" val="4170781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a:noAutofit/>
              </a:bodyPr>
              <a:lstStyle/>
              <a:p>
                <a:pPr marL="0" indent="0">
                  <a:lnSpc>
                    <a:spcPct val="150000"/>
                  </a:lnSpc>
                  <a:buNone/>
                </a:pPr>
                <a:r>
                  <a:rPr lang="pt-BR" dirty="0">
                    <a:solidFill>
                      <a:schemeClr val="bg1"/>
                    </a:solidFill>
                  </a:rPr>
                  <a:t>WORDFISH</a:t>
                </a:r>
              </a:p>
              <a:p>
                <a:pPr indent="0" algn="just">
                  <a:lnSpc>
                    <a:spcPct val="107000"/>
                  </a:lnSpc>
                  <a:spcAft>
                    <a:spcPts val="800"/>
                  </a:spcAft>
                  <a:buNone/>
                  <a:tabLst>
                    <a:tab pos="1724025" algn="l"/>
                    <a:tab pos="3990975" algn="l"/>
                  </a:tabLst>
                </a:pPr>
                <a:r>
                  <a:rPr lang="pt-BR" dirty="0">
                    <a:solidFill>
                      <a:schemeClr val="bg1"/>
                    </a:solidFill>
                    <a:effectLst/>
                    <a:ea typeface="Times New Roman" panose="02020603050405020304" pitchFamily="18" charset="0"/>
                    <a:cs typeface="Times New Roman" panose="02020603050405020304" pitchFamily="18" charset="0"/>
                  </a:rPr>
                  <a:t>No modelo, </a:t>
                </a:r>
                <a:r>
                  <a:rPr lang="pt-BR" dirty="0">
                    <a:solidFill>
                      <a:schemeClr val="bg1"/>
                    </a:solidFill>
                    <a:ea typeface="Times New Roman" panose="02020603050405020304" pitchFamily="18" charset="0"/>
                    <a:cs typeface="Times New Roman" panose="02020603050405020304" pitchFamily="18" charset="0"/>
                  </a:rPr>
                  <a:t>assume-se que os </a:t>
                </a:r>
                <a:r>
                  <a:rPr lang="pt-BR" dirty="0">
                    <a:solidFill>
                      <a:schemeClr val="bg1"/>
                    </a:solidFill>
                    <a:effectLst/>
                    <a:ea typeface="Times New Roman" panose="02020603050405020304" pitchFamily="18" charset="0"/>
                    <a:cs typeface="Times New Roman" panose="02020603050405020304" pitchFamily="18" charset="0"/>
                  </a:rPr>
                  <a:t>atores se localizam em um espaço político de baixa dimensão e que as posições ali estabelecidas impactam na taxa em que as palavras são utilizadas em seus textos. </a:t>
                </a:r>
                <a:r>
                  <a:rPr lang="pt-BR" dirty="0">
                    <a:solidFill>
                      <a:schemeClr val="bg1"/>
                    </a:solidFill>
                    <a:highlight>
                      <a:srgbClr val="FFFFFF"/>
                    </a:highlight>
                    <a:ea typeface="Times New Roman" panose="02020603050405020304" pitchFamily="18" charset="0"/>
                    <a:cs typeface="Times New Roman" panose="02020603050405020304" pitchFamily="18" charset="0"/>
                  </a:rPr>
                  <a:t>A</a:t>
                </a:r>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dmite-se que a distribuição de </a:t>
                </a:r>
                <a:r>
                  <a:rPr lang="pt-BR" dirty="0">
                    <a:solidFill>
                      <a:schemeClr val="bg1"/>
                    </a:solidFill>
                    <a:effectLst/>
                    <a:ea typeface="Times New Roman" panose="02020603050405020304" pitchFamily="18" charset="0"/>
                    <a:cs typeface="Times New Roman" panose="02020603050405020304" pitchFamily="18" charset="0"/>
                  </a:rPr>
                  <a:t>cada palavra </a:t>
                </a:r>
                <a14:m>
                  <m:oMath xmlns:m="http://schemas.openxmlformats.org/officeDocument/2006/math">
                    <m:r>
                      <a:rPr lang="pt-BR" i="1">
                        <a:solidFill>
                          <a:schemeClr val="bg1"/>
                        </a:solidFill>
                        <a:effectLst/>
                        <a:ea typeface="Cambria Math" panose="02040503050406030204" pitchFamily="18" charset="0"/>
                        <a:cs typeface="Cambria Math" panose="02040503050406030204" pitchFamily="18" charset="0"/>
                      </a:rPr>
                      <m:t>𝑝</m:t>
                    </m:r>
                  </m:oMath>
                </a14:m>
                <a:r>
                  <a:rPr lang="pt-BR" dirty="0">
                    <a:solidFill>
                      <a:schemeClr val="bg1"/>
                    </a:solidFill>
                    <a:effectLst/>
                    <a:ea typeface="Times New Roman" panose="02020603050405020304" pitchFamily="18" charset="0"/>
                    <a:cs typeface="Times New Roman" panose="02020603050405020304" pitchFamily="18" charset="0"/>
                  </a:rPr>
                  <a:t> de um documento </a:t>
                </a:r>
                <a14:m>
                  <m:oMath xmlns:m="http://schemas.openxmlformats.org/officeDocument/2006/math">
                    <m:r>
                      <a:rPr lang="pt-BR" i="1">
                        <a:solidFill>
                          <a:schemeClr val="bg1"/>
                        </a:solidFill>
                        <a:effectLst/>
                        <a:ea typeface="Cambria Math" panose="02040503050406030204" pitchFamily="18" charset="0"/>
                        <a:cs typeface="Cambria Math" panose="02040503050406030204" pitchFamily="18" charset="0"/>
                      </a:rPr>
                      <m:t>𝑖</m:t>
                    </m:r>
                  </m:oMath>
                </a14:m>
                <a:r>
                  <a:rPr lang="pt-BR" dirty="0">
                    <a:solidFill>
                      <a:schemeClr val="bg1"/>
                    </a:solidFill>
                    <a:effectLst/>
                    <a:ea typeface="Times New Roman" panose="02020603050405020304" pitchFamily="18" charset="0"/>
                    <a:cs typeface="Times New Roman" panose="02020603050405020304" pitchFamily="18" charset="0"/>
                  </a:rPr>
                  <a:t> (</a:t>
                </a:r>
                <a14:m>
                  <m:oMath xmlns:m="http://schemas.openxmlformats.org/officeDocument/2006/math">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𝑦</m:t>
                        </m:r>
                      </m:e>
                      <m:sub>
                        <m:r>
                          <a:rPr lang="pt-BR" i="1">
                            <a:solidFill>
                              <a:schemeClr val="bg1"/>
                            </a:solidFill>
                            <a:effectLst/>
                            <a:ea typeface="Cambria Math" panose="02040503050406030204" pitchFamily="18" charset="0"/>
                            <a:cs typeface="Cambria Math" panose="02040503050406030204" pitchFamily="18" charset="0"/>
                          </a:rPr>
                          <m:t>𝑖𝑝</m:t>
                        </m:r>
                      </m:sub>
                    </m:sSub>
                    <m:r>
                      <a:rPr lang="pt-BR" i="1">
                        <a:solidFill>
                          <a:schemeClr val="bg1"/>
                        </a:solidFill>
                        <a:effectLst/>
                        <a:ea typeface="Cambria Math" panose="02040503050406030204" pitchFamily="18" charset="0"/>
                        <a:cs typeface="Cambria Math" panose="02040503050406030204" pitchFamily="18" charset="0"/>
                      </a:rPr>
                      <m:t>)</m:t>
                    </m:r>
                  </m:oMath>
                </a14:m>
                <a:r>
                  <a:rPr lang="pt-BR" dirty="0">
                    <a:solidFill>
                      <a:schemeClr val="bg1"/>
                    </a:solidFill>
                    <a:effectLst/>
                    <a:ea typeface="Times New Roman" panose="02020603050405020304" pitchFamily="18" charset="0"/>
                    <a:cs typeface="Times New Roman" panose="02020603050405020304" pitchFamily="18" charset="0"/>
                  </a:rPr>
                  <a:t> </a:t>
                </a:r>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origina-se de um processo de Poisson – ou seja, possui </a:t>
                </a:r>
                <a:r>
                  <a:rPr lang="pt-BR" dirty="0">
                    <a:solidFill>
                      <a:schemeClr val="bg1"/>
                    </a:solidFill>
                    <a:effectLst/>
                    <a:ea typeface="Times New Roman" panose="02020603050405020304" pitchFamily="18" charset="0"/>
                    <a:cs typeface="Times New Roman" panose="02020603050405020304" pitchFamily="18" charset="0"/>
                  </a:rPr>
                  <a:t>apenas um parâmetro, que representa simultaneamente a média e a variância –,</a:t>
                </a:r>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 </a:t>
                </a:r>
                <a:endParaRPr lang="pt-BR" dirty="0">
                  <a:solidFill>
                    <a:schemeClr val="bg1"/>
                  </a:solidFill>
                  <a:effectLst/>
                  <a:ea typeface="Calibri" panose="020F0502020204030204" pitchFamily="34" charset="0"/>
                  <a:cs typeface="Times New Roman" panose="02020603050405020304" pitchFamily="18" charset="0"/>
                </a:endParaRPr>
              </a:p>
              <a:p>
                <a:pPr algn="ctr">
                  <a:lnSpc>
                    <a:spcPct val="107000"/>
                  </a:lnSpc>
                  <a:spcAft>
                    <a:spcPts val="800"/>
                  </a:spcAft>
                </a:pPr>
                <a14:m>
                  <m:oMath xmlns:m="http://schemas.openxmlformats.org/officeDocument/2006/math">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𝑦</m:t>
                        </m:r>
                      </m:e>
                      <m:sub>
                        <m:r>
                          <a:rPr lang="pt-BR" i="1">
                            <a:solidFill>
                              <a:schemeClr val="bg1"/>
                            </a:solidFill>
                            <a:effectLst/>
                            <a:ea typeface="Cambria Math" panose="02040503050406030204" pitchFamily="18" charset="0"/>
                            <a:cs typeface="Cambria Math" panose="02040503050406030204" pitchFamily="18" charset="0"/>
                          </a:rPr>
                          <m:t>𝑖𝑝</m:t>
                        </m:r>
                      </m:sub>
                    </m:sSub>
                    <m:r>
                      <a:rPr lang="pt-BR" i="1">
                        <a:solidFill>
                          <a:schemeClr val="bg1"/>
                        </a:solidFill>
                        <a:effectLst/>
                        <a:ea typeface="Cambria Math" panose="02040503050406030204" pitchFamily="18" charset="0"/>
                        <a:cs typeface="Cambria Math" panose="02040503050406030204" pitchFamily="18" charset="0"/>
                      </a:rPr>
                      <m:t>𝑃𝑜𝑖𝑠𝑠𝑜𝑛</m:t>
                    </m:r>
                    <m:d>
                      <m:dPr>
                        <m:ctrlPr>
                          <a:rPr lang="pt-BR" i="1">
                            <a:solidFill>
                              <a:schemeClr val="bg1"/>
                            </a:solidFill>
                            <a:effectLst/>
                            <a:ea typeface="Cambria Math" panose="02040503050406030204" pitchFamily="18" charset="0"/>
                            <a:cs typeface="Cambria Math" panose="02040503050406030204" pitchFamily="18" charset="0"/>
                          </a:rPr>
                        </m:ctrlPr>
                      </m:dPr>
                      <m:e>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𝜆</m:t>
                            </m:r>
                          </m:e>
                          <m:sub>
                            <m:r>
                              <a:rPr lang="pt-BR" i="1">
                                <a:solidFill>
                                  <a:schemeClr val="bg1"/>
                                </a:solidFill>
                                <a:effectLst/>
                                <a:ea typeface="Cambria Math" panose="02040503050406030204" pitchFamily="18" charset="0"/>
                                <a:cs typeface="Cambria Math" panose="02040503050406030204" pitchFamily="18" charset="0"/>
                              </a:rPr>
                              <m:t>𝑖𝑝</m:t>
                            </m:r>
                          </m:sub>
                        </m:sSub>
                      </m:e>
                    </m:d>
                    <m:r>
                      <a:rPr lang="pt-BR" i="1">
                        <a:solidFill>
                          <a:schemeClr val="bg1"/>
                        </a:solidFill>
                        <a:effectLst/>
                        <a:ea typeface="Cambria Math" panose="02040503050406030204" pitchFamily="18" charset="0"/>
                        <a:cs typeface="Cambria Math" panose="02040503050406030204" pitchFamily="18" charset="0"/>
                      </a:rPr>
                      <m:t> </m:t>
                    </m:r>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𝜆</m:t>
                        </m:r>
                      </m:e>
                      <m:sub>
                        <m:r>
                          <a:rPr lang="pt-BR" i="1">
                            <a:solidFill>
                              <a:schemeClr val="bg1"/>
                            </a:solidFill>
                            <a:effectLst/>
                            <a:ea typeface="Cambria Math" panose="02040503050406030204" pitchFamily="18" charset="0"/>
                            <a:cs typeface="Cambria Math" panose="02040503050406030204" pitchFamily="18" charset="0"/>
                          </a:rPr>
                          <m:t>𝑖𝑝</m:t>
                        </m:r>
                      </m:sub>
                    </m:sSub>
                    <m:r>
                      <a:rPr lang="pt-BR" i="1">
                        <a:solidFill>
                          <a:schemeClr val="bg1"/>
                        </a:solidFill>
                        <a:effectLst/>
                        <a:ea typeface="Cambria Math" panose="02040503050406030204" pitchFamily="18" charset="0"/>
                        <a:cs typeface="Cambria Math" panose="02040503050406030204" pitchFamily="18" charset="0"/>
                      </a:rPr>
                      <m:t>=</m:t>
                    </m:r>
                    <m:r>
                      <a:rPr lang="pt-BR" i="1">
                        <a:solidFill>
                          <a:schemeClr val="bg1"/>
                        </a:solidFill>
                        <a:effectLst/>
                        <a:ea typeface="Cambria Math" panose="02040503050406030204" pitchFamily="18" charset="0"/>
                        <a:cs typeface="Cambria Math" panose="02040503050406030204" pitchFamily="18" charset="0"/>
                      </a:rPr>
                      <m:t>𝑒𝑥𝑝</m:t>
                    </m:r>
                    <m:r>
                      <a:rPr lang="pt-BR" i="1">
                        <a:solidFill>
                          <a:schemeClr val="bg1"/>
                        </a:solidFill>
                        <a:effectLst/>
                        <a:ea typeface="Cambria Math" panose="02040503050406030204" pitchFamily="18" charset="0"/>
                        <a:cs typeface="Cambria Math" panose="02040503050406030204" pitchFamily="18" charset="0"/>
                      </a:rPr>
                      <m:t>⁡</m:t>
                    </m:r>
                    <m:d>
                      <m:dPr>
                        <m:ctrlPr>
                          <a:rPr lang="pt-BR" i="1">
                            <a:solidFill>
                              <a:schemeClr val="bg1"/>
                            </a:solidFill>
                            <a:effectLst/>
                            <a:ea typeface="Cambria Math" panose="02040503050406030204" pitchFamily="18" charset="0"/>
                            <a:cs typeface="Cambria Math" panose="02040503050406030204" pitchFamily="18" charset="0"/>
                          </a:rPr>
                        </m:ctrlPr>
                      </m:dPr>
                      <m:e>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𝛼</m:t>
                            </m:r>
                          </m:e>
                          <m:sub>
                            <m:r>
                              <a:rPr lang="pt-BR" i="1">
                                <a:solidFill>
                                  <a:schemeClr val="bg1"/>
                                </a:solidFill>
                                <a:effectLst/>
                                <a:ea typeface="Cambria Math" panose="02040503050406030204" pitchFamily="18" charset="0"/>
                                <a:cs typeface="Cambria Math" panose="02040503050406030204" pitchFamily="18" charset="0"/>
                              </a:rPr>
                              <m:t>𝐼</m:t>
                            </m:r>
                          </m:sub>
                        </m:sSub>
                        <m:r>
                          <a:rPr lang="pt-BR" i="1">
                            <a:solidFill>
                              <a:schemeClr val="bg1"/>
                            </a:solidFill>
                            <a:effectLst/>
                            <a:ea typeface="Cambria Math" panose="02040503050406030204" pitchFamily="18" charset="0"/>
                            <a:cs typeface="Cambria Math" panose="02040503050406030204" pitchFamily="18" charset="0"/>
                          </a:rPr>
                          <m:t>+</m:t>
                        </m:r>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𝜓</m:t>
                            </m:r>
                          </m:e>
                          <m:sub>
                            <m:r>
                              <a:rPr lang="pt-BR" i="1">
                                <a:solidFill>
                                  <a:schemeClr val="bg1"/>
                                </a:solidFill>
                                <a:effectLst/>
                                <a:ea typeface="Cambria Math" panose="02040503050406030204" pitchFamily="18" charset="0"/>
                                <a:cs typeface="Cambria Math" panose="02040503050406030204" pitchFamily="18" charset="0"/>
                              </a:rPr>
                              <m:t>𝑗</m:t>
                            </m:r>
                          </m:sub>
                        </m:sSub>
                        <m:r>
                          <a:rPr lang="pt-BR" i="1">
                            <a:solidFill>
                              <a:schemeClr val="bg1"/>
                            </a:solidFill>
                            <a:effectLst/>
                            <a:ea typeface="Cambria Math" panose="02040503050406030204" pitchFamily="18" charset="0"/>
                            <a:cs typeface="Cambria Math" panose="02040503050406030204" pitchFamily="18" charset="0"/>
                          </a:rPr>
                          <m:t>+</m:t>
                        </m:r>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𝛽</m:t>
                            </m:r>
                          </m:e>
                          <m:sub>
                            <m:r>
                              <a:rPr lang="pt-BR" i="1">
                                <a:solidFill>
                                  <a:schemeClr val="bg1"/>
                                </a:solidFill>
                                <a:effectLst/>
                                <a:ea typeface="Cambria Math" panose="02040503050406030204" pitchFamily="18" charset="0"/>
                                <a:cs typeface="Cambria Math" panose="02040503050406030204" pitchFamily="18" charset="0"/>
                              </a:rPr>
                              <m:t>𝑗</m:t>
                            </m:r>
                          </m:sub>
                        </m:sSub>
                        <m:r>
                          <a:rPr lang="pt-BR" i="1">
                            <a:solidFill>
                              <a:schemeClr val="bg1"/>
                            </a:solidFill>
                            <a:effectLst/>
                            <a:ea typeface="Cambria Math" panose="02040503050406030204" pitchFamily="18" charset="0"/>
                            <a:cs typeface="Cambria Math" panose="02040503050406030204" pitchFamily="18" charset="0"/>
                          </a:rPr>
                          <m:t>∗</m:t>
                        </m:r>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𝜔</m:t>
                            </m:r>
                          </m:e>
                          <m:sub>
                            <m:r>
                              <a:rPr lang="pt-BR" i="1">
                                <a:solidFill>
                                  <a:schemeClr val="bg1"/>
                                </a:solidFill>
                                <a:effectLst/>
                                <a:ea typeface="Cambria Math" panose="02040503050406030204" pitchFamily="18" charset="0"/>
                                <a:cs typeface="Cambria Math" panose="02040503050406030204" pitchFamily="18" charset="0"/>
                              </a:rPr>
                              <m:t>𝐼</m:t>
                            </m:r>
                          </m:sub>
                        </m:sSub>
                      </m:e>
                    </m:d>
                    <m:r>
                      <a:rPr lang="pt-BR" i="1">
                        <a:solidFill>
                          <a:schemeClr val="bg1"/>
                        </a:solidFill>
                        <a:effectLst/>
                        <a:ea typeface="Cambria Math" panose="02040503050406030204" pitchFamily="18" charset="0"/>
                        <a:cs typeface="Cambria Math" panose="02040503050406030204" pitchFamily="18" charset="0"/>
                      </a:rPr>
                      <m:t> </m:t>
                    </m:r>
                  </m:oMath>
                </a14:m>
                <a:r>
                  <a:rPr lang="pt-BR" dirty="0">
                    <a:solidFill>
                      <a:schemeClr val="bg1"/>
                    </a:solidFill>
                    <a:effectLst/>
                    <a:ea typeface="Times New Roman" panose="02020603050405020304" pitchFamily="18" charset="0"/>
                    <a:cs typeface="Times New Roman" panose="02020603050405020304" pitchFamily="18" charset="0"/>
                  </a:rPr>
                  <a:t> </a:t>
                </a:r>
                <a:endParaRPr lang="pt-BR" dirty="0">
                  <a:solidFill>
                    <a:schemeClr val="bg1"/>
                  </a:solidFill>
                  <a:effectLst/>
                  <a:ea typeface="Calibri" panose="020F0502020204030204" pitchFamily="34" charset="0"/>
                  <a:cs typeface="Times New Roman" panose="02020603050405020304" pitchFamily="18" charset="0"/>
                </a:endParaRPr>
              </a:p>
              <a:p>
                <a:pPr algn="just">
                  <a:lnSpc>
                    <a:spcPct val="107000"/>
                  </a:lnSpc>
                  <a:spcAft>
                    <a:spcPts val="800"/>
                  </a:spcAft>
                </a:pPr>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em que </a:t>
                </a:r>
                <a14:m>
                  <m:oMath xmlns:m="http://schemas.openxmlformats.org/officeDocument/2006/math">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libri" panose="020F0502020204030204" pitchFamily="34" charset="0"/>
                            <a:cs typeface="Times New Roman" panose="02020603050405020304" pitchFamily="18" charset="0"/>
                          </a:rPr>
                          <m:t>𝜆</m:t>
                        </m:r>
                      </m:e>
                      <m:sub>
                        <m:r>
                          <a:rPr lang="pt-BR" i="1">
                            <a:solidFill>
                              <a:schemeClr val="bg1"/>
                            </a:solidFill>
                            <a:effectLst/>
                            <a:ea typeface="Cambria Math" panose="02040503050406030204" pitchFamily="18" charset="0"/>
                            <a:cs typeface="Cambria Math" panose="02040503050406030204" pitchFamily="18" charset="0"/>
                          </a:rPr>
                          <m:t>𝑖𝑝</m:t>
                        </m:r>
                      </m:sub>
                    </m:sSub>
                  </m:oMath>
                </a14:m>
                <a:r>
                  <a:rPr lang="pt-BR" baseline="-25000" dirty="0">
                    <a:solidFill>
                      <a:schemeClr val="bg1"/>
                    </a:solidFill>
                    <a:effectLst/>
                    <a:highlight>
                      <a:srgbClr val="FFFFFF"/>
                    </a:highlight>
                    <a:ea typeface="Times New Roman" panose="02020603050405020304" pitchFamily="18" charset="0"/>
                    <a:cs typeface="Times New Roman" panose="02020603050405020304" pitchFamily="18" charset="0"/>
                  </a:rPr>
                  <a:t> </a:t>
                </a:r>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é a contagem da palavra </a:t>
                </a:r>
                <a14:m>
                  <m:oMath xmlns:m="http://schemas.openxmlformats.org/officeDocument/2006/math">
                    <m:r>
                      <a:rPr lang="pt-BR" i="1">
                        <a:solidFill>
                          <a:schemeClr val="bg1"/>
                        </a:solidFill>
                        <a:effectLst/>
                        <a:ea typeface="Cambria Math" panose="02040503050406030204" pitchFamily="18" charset="0"/>
                        <a:cs typeface="Cambria Math" panose="02040503050406030204" pitchFamily="18" charset="0"/>
                      </a:rPr>
                      <m:t>𝑝</m:t>
                    </m:r>
                  </m:oMath>
                </a14:m>
                <a:r>
                  <a:rPr lang="pt-BR" dirty="0">
                    <a:solidFill>
                      <a:schemeClr val="bg1"/>
                    </a:solidFill>
                    <a:effectLst/>
                    <a:ea typeface="Times New Roman" panose="02020603050405020304" pitchFamily="18" charset="0"/>
                    <a:cs typeface="Times New Roman" panose="02020603050405020304" pitchFamily="18" charset="0"/>
                  </a:rPr>
                  <a:t> </a:t>
                </a:r>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no manifesto do partido </a:t>
                </a:r>
                <a14:m>
                  <m:oMath xmlns:m="http://schemas.openxmlformats.org/officeDocument/2006/math">
                    <m:r>
                      <a:rPr lang="pt-BR" i="1">
                        <a:solidFill>
                          <a:schemeClr val="bg1"/>
                        </a:solidFill>
                        <a:effectLst/>
                        <a:ea typeface="Cambria Math" panose="02040503050406030204" pitchFamily="18" charset="0"/>
                        <a:cs typeface="Cambria Math" panose="02040503050406030204" pitchFamily="18" charset="0"/>
                      </a:rPr>
                      <m:t>𝑖</m:t>
                    </m:r>
                  </m:oMath>
                </a14:m>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 </a:t>
                </a:r>
                <a14:m>
                  <m:oMath xmlns:m="http://schemas.openxmlformats.org/officeDocument/2006/math">
                    <m:r>
                      <a:rPr lang="pt-BR" i="1">
                        <a:solidFill>
                          <a:schemeClr val="bg1"/>
                        </a:solidFill>
                        <a:effectLst/>
                        <a:ea typeface="Calibri" panose="020F0502020204030204" pitchFamily="34" charset="0"/>
                        <a:cs typeface="Times New Roman" panose="02020603050405020304" pitchFamily="18" charset="0"/>
                      </a:rPr>
                      <m:t>𝛼</m:t>
                    </m:r>
                  </m:oMath>
                </a14:m>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 é um conjunto de efeitos fixos por documento; </a:t>
                </a:r>
                <a14:m>
                  <m:oMath xmlns:m="http://schemas.openxmlformats.org/officeDocument/2006/math">
                    <m:r>
                      <a:rPr lang="pt-BR" i="1">
                        <a:solidFill>
                          <a:schemeClr val="bg1"/>
                        </a:solidFill>
                        <a:effectLst/>
                        <a:ea typeface="Cambria Math" panose="02040503050406030204" pitchFamily="18" charset="0"/>
                        <a:cs typeface="Cambria Math" panose="02040503050406030204" pitchFamily="18" charset="0"/>
                      </a:rPr>
                      <m:t>𝜓</m:t>
                    </m:r>
                    <m:r>
                      <a:rPr lang="pt-BR" i="1">
                        <a:solidFill>
                          <a:schemeClr val="bg1"/>
                        </a:solidFill>
                        <a:effectLst/>
                        <a:ea typeface="Cambria Math" panose="02040503050406030204" pitchFamily="18" charset="0"/>
                        <a:cs typeface="Cambria Math" panose="02040503050406030204" pitchFamily="18" charset="0"/>
                      </a:rPr>
                      <m:t> </m:t>
                    </m:r>
                  </m:oMath>
                </a14:m>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é um conjunto de efeitos fixos por palavras; </a:t>
                </a:r>
                <a14:m>
                  <m:oMath xmlns:m="http://schemas.openxmlformats.org/officeDocument/2006/math">
                    <m:r>
                      <a:rPr lang="pt-BR" i="1">
                        <a:solidFill>
                          <a:schemeClr val="bg1"/>
                        </a:solidFill>
                        <a:effectLst/>
                        <a:ea typeface="Cambria Math" panose="02040503050406030204" pitchFamily="18" charset="0"/>
                        <a:cs typeface="Cambria Math" panose="02040503050406030204" pitchFamily="18" charset="0"/>
                      </a:rPr>
                      <m:t>𝛽</m:t>
                    </m:r>
                    <m:r>
                      <a:rPr lang="pt-BR" i="1">
                        <a:solidFill>
                          <a:schemeClr val="bg1"/>
                        </a:solidFill>
                        <a:effectLst/>
                        <a:ea typeface="Cambria Math" panose="02040503050406030204" pitchFamily="18" charset="0"/>
                        <a:cs typeface="Cambria Math" panose="02040503050406030204" pitchFamily="18" charset="0"/>
                      </a:rPr>
                      <m:t> </m:t>
                    </m:r>
                  </m:oMath>
                </a14:m>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é uma estimativa do peso específico de uma palavra, capturando a importância da palavra </a:t>
                </a:r>
                <a14:m>
                  <m:oMath xmlns:m="http://schemas.openxmlformats.org/officeDocument/2006/math">
                    <m:r>
                      <a:rPr lang="pt-BR" i="1">
                        <a:solidFill>
                          <a:schemeClr val="bg1"/>
                        </a:solidFill>
                        <a:effectLst/>
                        <a:ea typeface="Cambria Math" panose="02040503050406030204" pitchFamily="18" charset="0"/>
                        <a:cs typeface="Cambria Math" panose="02040503050406030204" pitchFamily="18" charset="0"/>
                      </a:rPr>
                      <m:t>𝑝</m:t>
                    </m:r>
                  </m:oMath>
                </a14:m>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 na discriminação entre posições partidárias; </a:t>
                </a:r>
                <a14:m>
                  <m:oMath xmlns:m="http://schemas.openxmlformats.org/officeDocument/2006/math">
                    <m:r>
                      <a:rPr lang="pt-BR" i="1">
                        <a:solidFill>
                          <a:schemeClr val="bg1"/>
                        </a:solidFill>
                        <a:effectLst/>
                        <a:ea typeface="Calibri" panose="020F0502020204030204" pitchFamily="34" charset="0"/>
                        <a:cs typeface="Times New Roman" panose="02020603050405020304" pitchFamily="18" charset="0"/>
                      </a:rPr>
                      <m:t>𝜔</m:t>
                    </m:r>
                  </m:oMath>
                </a14:m>
                <a:r>
                  <a:rPr lang="pt-BR" dirty="0">
                    <a:solidFill>
                      <a:schemeClr val="bg1"/>
                    </a:solidFill>
                    <a:effectLst/>
                    <a:ea typeface="Times New Roman" panose="02020603050405020304" pitchFamily="18" charset="0"/>
                    <a:cs typeface="Times New Roman" panose="02020603050405020304" pitchFamily="18" charset="0"/>
                  </a:rPr>
                  <a:t> </a:t>
                </a:r>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é a estimativa da posição política a partir do documento </a:t>
                </a:r>
                <a14:m>
                  <m:oMath xmlns:m="http://schemas.openxmlformats.org/officeDocument/2006/math">
                    <m:r>
                      <a:rPr lang="pt-BR" i="1">
                        <a:solidFill>
                          <a:schemeClr val="bg1"/>
                        </a:solidFill>
                        <a:effectLst/>
                        <a:ea typeface="Cambria Math" panose="02040503050406030204" pitchFamily="18" charset="0"/>
                        <a:cs typeface="Cambria Math" panose="02040503050406030204" pitchFamily="18" charset="0"/>
                      </a:rPr>
                      <m:t>𝑖</m:t>
                    </m:r>
                  </m:oMath>
                </a14:m>
                <a:r>
                  <a:rPr lang="pt-BR" dirty="0">
                    <a:solidFill>
                      <a:schemeClr val="bg1"/>
                    </a:solidFill>
                    <a:effectLst/>
                    <a:highlight>
                      <a:srgbClr val="FFFFFF"/>
                    </a:highlight>
                    <a:ea typeface="Times New Roman" panose="02020603050405020304" pitchFamily="18" charset="0"/>
                    <a:cs typeface="Times New Roman" panose="02020603050405020304" pitchFamily="18" charset="0"/>
                  </a:rPr>
                  <a:t>. No modelo, o efeito fixo por palavras controla termos mais usados do que outros, bem como o efeito fixo por documento equilibra programas maiores do que outros. </a:t>
                </a:r>
                <a:endParaRPr lang="pt-BR" dirty="0">
                  <a:solidFill>
                    <a:schemeClr val="bg1"/>
                  </a:solidFill>
                  <a:effectLst/>
                  <a:ea typeface="Calibri" panose="020F0502020204030204" pitchFamily="34" charset="0"/>
                  <a:cs typeface="Times New Roman" panose="02020603050405020304" pitchFamily="18" charset="0"/>
                </a:endParaRPr>
              </a:p>
            </p:txBody>
          </p:sp>
        </mc:Choice>
        <mc:Fallback>
          <p:sp>
            <p:nvSpPr>
              <p:cNvPr id="3" name="Espaço Reservado para Conteúdo 2">
                <a:extLst>
                  <a:ext uri="{FF2B5EF4-FFF2-40B4-BE49-F238E27FC236}">
                    <a16:creationId xmlns:a16="http://schemas.microsoft.com/office/drawing/2014/main" id="{00081CD5-9E22-451D-B161-9D7B4EEBC313}"/>
                  </a:ext>
                </a:extLst>
              </p:cNvPr>
              <p:cNvSpPr>
                <a:spLocks noGrp="1" noRot="1" noChangeAspect="1" noMove="1" noResize="1" noEditPoints="1" noAdjustHandles="1" noChangeArrowheads="1" noChangeShapeType="1" noTextEdit="1"/>
              </p:cNvSpPr>
              <p:nvPr>
                <p:ph idx="1"/>
              </p:nvPr>
            </p:nvSpPr>
            <p:spPr>
              <a:xfrm>
                <a:off x="918410" y="449032"/>
                <a:ext cx="10788942" cy="5631679"/>
              </a:xfrm>
              <a:blipFill>
                <a:blip r:embed="rId2"/>
                <a:stretch>
                  <a:fillRect l="-1187" r="-1979" b="-3359"/>
                </a:stretch>
              </a:blipFill>
            </p:spPr>
            <p:txBody>
              <a:bodyPr/>
              <a:lstStyle/>
              <a:p>
                <a:r>
                  <a:rPr lang="pt-BR">
                    <a:noFill/>
                  </a:rPr>
                  <a:t> </a:t>
                </a:r>
              </a:p>
            </p:txBody>
          </p:sp>
        </mc:Fallback>
      </mc:AlternateContent>
    </p:spTree>
    <p:extLst>
      <p:ext uri="{BB962C8B-B14F-4D97-AF65-F5344CB8AC3E}">
        <p14:creationId xmlns:p14="http://schemas.microsoft.com/office/powerpoint/2010/main" val="2884864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449032"/>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Limites do </a:t>
            </a:r>
            <a:r>
              <a:rPr lang="pt-BR" i="1" dirty="0" err="1">
                <a:solidFill>
                  <a:schemeClr val="bg1"/>
                </a:solidFill>
              </a:rPr>
              <a:t>wordfish</a:t>
            </a:r>
            <a:r>
              <a:rPr lang="pt-BR" dirty="0">
                <a:solidFill>
                  <a:schemeClr val="bg1"/>
                </a:solidFill>
              </a:rPr>
              <a:t>:</a:t>
            </a:r>
          </a:p>
          <a:p>
            <a:pPr marL="470916" lvl="1" indent="-342900">
              <a:lnSpc>
                <a:spcPct val="150000"/>
              </a:lnSpc>
              <a:buFont typeface="+mj-lt"/>
              <a:buAutoNum type="arabicPeriod"/>
            </a:pPr>
            <a:r>
              <a:rPr lang="pt-BR" sz="2200" dirty="0">
                <a:solidFill>
                  <a:schemeClr val="bg1"/>
                </a:solidFill>
                <a:highlight>
                  <a:srgbClr val="FFFFFF"/>
                </a:highlight>
                <a:ea typeface="Times New Roman" panose="02020603050405020304" pitchFamily="18" charset="0"/>
              </a:rPr>
              <a:t>U</a:t>
            </a:r>
            <a:r>
              <a:rPr lang="pt-BR" sz="2200" dirty="0">
                <a:solidFill>
                  <a:schemeClr val="bg1"/>
                </a:solidFill>
                <a:effectLst/>
                <a:highlight>
                  <a:srgbClr val="FFFFFF"/>
                </a:highlight>
                <a:ea typeface="Times New Roman" panose="02020603050405020304" pitchFamily="18" charset="0"/>
              </a:rPr>
              <a:t>nidimensionalidade. Contudo, sua aplicação se adequa ao </a:t>
            </a:r>
            <a:r>
              <a:rPr lang="pt-BR" sz="2200" i="1" dirty="0">
                <a:solidFill>
                  <a:schemeClr val="bg1"/>
                </a:solidFill>
                <a:effectLst/>
                <a:highlight>
                  <a:srgbClr val="FFFFFF"/>
                </a:highlight>
                <a:ea typeface="Times New Roman" panose="02020603050405020304" pitchFamily="18" charset="0"/>
              </a:rPr>
              <a:t>corpus</a:t>
            </a:r>
            <a:r>
              <a:rPr lang="pt-BR" sz="2200" dirty="0">
                <a:solidFill>
                  <a:schemeClr val="bg1"/>
                </a:solidFill>
                <a:effectLst/>
                <a:highlight>
                  <a:srgbClr val="FFFFFF"/>
                </a:highlight>
                <a:ea typeface="Times New Roman" panose="02020603050405020304" pitchFamily="18" charset="0"/>
              </a:rPr>
              <a:t> deste estudo, já que consiste em documentos nos quais candidatos e partidos se posicionam sobre uma variada gama de assuntos. </a:t>
            </a:r>
          </a:p>
          <a:p>
            <a:pPr marL="470916" lvl="1" indent="-342900">
              <a:lnSpc>
                <a:spcPct val="150000"/>
              </a:lnSpc>
              <a:buFont typeface="+mj-lt"/>
              <a:buAutoNum type="arabicPeriod"/>
            </a:pPr>
            <a:r>
              <a:rPr lang="pt-BR" sz="2200" dirty="0">
                <a:solidFill>
                  <a:schemeClr val="bg1"/>
                </a:solidFill>
                <a:highlight>
                  <a:srgbClr val="FFFFFF"/>
                </a:highlight>
                <a:ea typeface="Times New Roman" panose="02020603050405020304" pitchFamily="18" charset="0"/>
              </a:rPr>
              <a:t>A</a:t>
            </a:r>
            <a:r>
              <a:rPr lang="pt-BR" sz="2200" dirty="0">
                <a:solidFill>
                  <a:schemeClr val="bg1"/>
                </a:solidFill>
                <a:effectLst/>
                <a:ea typeface="Times New Roman" panose="02020603050405020304" pitchFamily="18" charset="0"/>
              </a:rPr>
              <a:t> análise produzida se baseia, sobretudo, na frequência de palavras. Dessa forma, não se pode assumir resultados no que se refere aos sentidos dos textos. Logo, se um candidato propõe </a:t>
            </a:r>
            <a:r>
              <a:rPr lang="pt-BR" sz="2200" i="1" dirty="0">
                <a:solidFill>
                  <a:schemeClr val="bg1"/>
                </a:solidFill>
                <a:effectLst/>
                <a:ea typeface="Times New Roman" panose="02020603050405020304" pitchFamily="18" charset="0"/>
              </a:rPr>
              <a:t>construção de moradias</a:t>
            </a:r>
            <a:r>
              <a:rPr lang="pt-BR" sz="2200" dirty="0">
                <a:solidFill>
                  <a:schemeClr val="bg1"/>
                </a:solidFill>
                <a:effectLst/>
                <a:ea typeface="Times New Roman" panose="02020603050405020304" pitchFamily="18" charset="0"/>
              </a:rPr>
              <a:t> e outro a </a:t>
            </a:r>
            <a:r>
              <a:rPr lang="pt-BR" sz="2200" i="1" dirty="0">
                <a:solidFill>
                  <a:schemeClr val="bg1"/>
                </a:solidFill>
                <a:effectLst/>
                <a:ea typeface="Times New Roman" panose="02020603050405020304" pitchFamily="18" charset="0"/>
              </a:rPr>
              <a:t>construção de casas</a:t>
            </a:r>
            <a:r>
              <a:rPr lang="pt-BR" sz="2200" dirty="0">
                <a:solidFill>
                  <a:schemeClr val="bg1"/>
                </a:solidFill>
                <a:effectLst/>
                <a:ea typeface="Times New Roman" panose="02020603050405020304" pitchFamily="18" charset="0"/>
              </a:rPr>
              <a:t>, as últimas palavras serão apontadas como divergências, mesmo possuindo o mesmo sentido.</a:t>
            </a:r>
          </a:p>
          <a:p>
            <a:pPr marL="470916" lvl="1" indent="-342900">
              <a:lnSpc>
                <a:spcPct val="150000"/>
              </a:lnSpc>
              <a:buFont typeface="+mj-lt"/>
              <a:buAutoNum type="arabicPeriod"/>
            </a:pPr>
            <a:r>
              <a:rPr lang="pt-BR" sz="2200" dirty="0">
                <a:solidFill>
                  <a:srgbClr val="000000"/>
                </a:solidFill>
                <a:effectLst/>
                <a:ea typeface="Times New Roman" panose="02020603050405020304" pitchFamily="18" charset="0"/>
              </a:rPr>
              <a:t>Trata-se de um modelo comparativo, de </a:t>
            </a:r>
            <a:r>
              <a:rPr lang="pt-BR" sz="2200" dirty="0">
                <a:solidFill>
                  <a:srgbClr val="000000"/>
                </a:solidFill>
                <a:effectLst/>
                <a:highlight>
                  <a:srgbClr val="FFFFFF"/>
                </a:highlight>
                <a:ea typeface="Times New Roman" panose="02020603050405020304" pitchFamily="18" charset="0"/>
              </a:rPr>
              <a:t>modo que só é atribuída determinada posição a um candidato a partir da frequência das palavras que ele utiliza em relação a seus concorrentes. </a:t>
            </a:r>
            <a:endParaRPr lang="pt-BR" sz="2200" dirty="0">
              <a:solidFill>
                <a:schemeClr val="bg1"/>
              </a:solidFill>
              <a:effectLst/>
              <a:ea typeface="Calibri" panose="020F0502020204030204" pitchFamily="34" charset="0"/>
            </a:endParaRPr>
          </a:p>
        </p:txBody>
      </p:sp>
    </p:spTree>
    <p:extLst>
      <p:ext uri="{BB962C8B-B14F-4D97-AF65-F5344CB8AC3E}">
        <p14:creationId xmlns:p14="http://schemas.microsoft.com/office/powerpoint/2010/main" val="1552314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613160"/>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No artigo, o </a:t>
            </a:r>
            <a:r>
              <a:rPr lang="pt-BR" i="1" dirty="0" err="1">
                <a:solidFill>
                  <a:schemeClr val="bg1"/>
                </a:solidFill>
              </a:rPr>
              <a:t>wordfish</a:t>
            </a:r>
            <a:r>
              <a:rPr lang="pt-BR" dirty="0">
                <a:solidFill>
                  <a:schemeClr val="bg1"/>
                </a:solidFill>
              </a:rPr>
              <a:t> é utilizado para analisar 889 programas de governo registrados por candidatos a cargos executivos no Brasil de 2010 a 2018 nos três níveis de disputa. </a:t>
            </a:r>
          </a:p>
          <a:p>
            <a:pPr>
              <a:lnSpc>
                <a:spcPct val="150000"/>
              </a:lnSpc>
              <a:buFont typeface="Arial" panose="020B0604020202020204" pitchFamily="34" charset="0"/>
              <a:buChar char="•"/>
            </a:pPr>
            <a:r>
              <a:rPr lang="pt-BR" dirty="0">
                <a:solidFill>
                  <a:schemeClr val="bg1"/>
                </a:solidFill>
              </a:rPr>
              <a:t> Embora tenha elaborado que a competição programática nem sempre se organiza ideologicamente, minha hipótese é que está relaciona com o nível de disputa. Não porque algumas são mais visíveis, ou politicamente “corretas”, ou institucionalizada, mas porque a natureza da competição estrutura, de algum modo, a natureza das políticas propostas. </a:t>
            </a:r>
          </a:p>
          <a:p>
            <a:pPr>
              <a:lnSpc>
                <a:spcPct val="150000"/>
              </a:lnSpc>
              <a:buFont typeface="Arial" panose="020B0604020202020204" pitchFamily="34" charset="0"/>
              <a:buChar char="•"/>
            </a:pPr>
            <a:r>
              <a:rPr lang="pt-BR" dirty="0">
                <a:solidFill>
                  <a:schemeClr val="bg1"/>
                </a:solidFill>
              </a:rPr>
              <a:t> Por isso, espero que a posição espacial dos programas de governo dos candidatos à Presidência se distribua em uma escala esquerda-direita, e que essa dimensão dê espaço a outras, à medida que alcança estados e municípios.</a:t>
            </a:r>
          </a:p>
        </p:txBody>
      </p:sp>
    </p:spTree>
    <p:extLst>
      <p:ext uri="{BB962C8B-B14F-4D97-AF65-F5344CB8AC3E}">
        <p14:creationId xmlns:p14="http://schemas.microsoft.com/office/powerpoint/2010/main" val="869794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18410" y="613160"/>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a:t>
            </a:r>
            <a:r>
              <a:rPr lang="pt-BR" dirty="0">
                <a:solidFill>
                  <a:srgbClr val="000000"/>
                </a:solidFill>
                <a:effectLst/>
                <a:highlight>
                  <a:srgbClr val="FFFFFF"/>
                </a:highlight>
                <a:ea typeface="Times New Roman" panose="02020603050405020304" pitchFamily="18" charset="0"/>
                <a:cs typeface="Times New Roman" panose="02020603050405020304" pitchFamily="18" charset="0"/>
              </a:rPr>
              <a:t>Na prática, esse exercício será realizado a partir de uma comparação da posição obtida pelos partidos considerando o conjunto de eleições em cada nível com a classificação da literatura. </a:t>
            </a:r>
          </a:p>
          <a:p>
            <a:pPr>
              <a:lnSpc>
                <a:spcPct val="150000"/>
              </a:lnSpc>
              <a:buFont typeface="Arial" panose="020B0604020202020204" pitchFamily="34" charset="0"/>
              <a:buChar char="•"/>
            </a:pPr>
            <a:r>
              <a:rPr lang="pt-BR" dirty="0">
                <a:solidFill>
                  <a:srgbClr val="000000"/>
                </a:solidFill>
                <a:highlight>
                  <a:srgbClr val="FFFFFF"/>
                </a:highlight>
                <a:ea typeface="Times New Roman" panose="02020603050405020304" pitchFamily="18" charset="0"/>
                <a:cs typeface="Times New Roman" panose="02020603050405020304" pitchFamily="18" charset="0"/>
              </a:rPr>
              <a:t> </a:t>
            </a:r>
            <a:r>
              <a:rPr lang="pt-BR" dirty="0">
                <a:solidFill>
                  <a:srgbClr val="000000"/>
                </a:solidFill>
                <a:effectLst/>
                <a:highlight>
                  <a:srgbClr val="FFFFFF"/>
                </a:highlight>
                <a:ea typeface="Times New Roman" panose="02020603050405020304" pitchFamily="18" charset="0"/>
                <a:cs typeface="Times New Roman" panose="02020603050405020304" pitchFamily="18" charset="0"/>
              </a:rPr>
              <a:t>Referência utilizada para a classificação: </a:t>
            </a:r>
            <a:r>
              <a:rPr lang="pt-BR" dirty="0" err="1">
                <a:solidFill>
                  <a:srgbClr val="000000"/>
                </a:solidFill>
                <a:effectLst/>
                <a:ea typeface="Times New Roman" panose="02020603050405020304" pitchFamily="18" charset="0"/>
                <a:cs typeface="Times New Roman" panose="02020603050405020304" pitchFamily="18" charset="0"/>
              </a:rPr>
              <a:t>Codato</a:t>
            </a:r>
            <a:r>
              <a:rPr lang="pt-BR" dirty="0">
                <a:solidFill>
                  <a:srgbClr val="000000"/>
                </a:solidFill>
                <a:effectLst/>
                <a:ea typeface="Times New Roman" panose="02020603050405020304" pitchFamily="18" charset="0"/>
                <a:cs typeface="Times New Roman" panose="02020603050405020304" pitchFamily="18" charset="0"/>
              </a:rPr>
              <a:t>, </a:t>
            </a:r>
            <a:r>
              <a:rPr lang="pt-BR" dirty="0" err="1">
                <a:solidFill>
                  <a:srgbClr val="000000"/>
                </a:solidFill>
                <a:effectLst/>
                <a:ea typeface="Times New Roman" panose="02020603050405020304" pitchFamily="18" charset="0"/>
                <a:cs typeface="Times New Roman" panose="02020603050405020304" pitchFamily="18" charset="0"/>
              </a:rPr>
              <a:t>Berlatto</a:t>
            </a:r>
            <a:r>
              <a:rPr lang="pt-BR" dirty="0">
                <a:solidFill>
                  <a:srgbClr val="000000"/>
                </a:solidFill>
                <a:effectLst/>
                <a:ea typeface="Times New Roman" panose="02020603050405020304" pitchFamily="18" charset="0"/>
                <a:cs typeface="Times New Roman" panose="02020603050405020304" pitchFamily="18" charset="0"/>
              </a:rPr>
              <a:t> e Bolognesi (2018), pela razão prática de abranger um volume maior de partidos, incluindo os mais novos.</a:t>
            </a:r>
          </a:p>
          <a:p>
            <a:pPr>
              <a:lnSpc>
                <a:spcPct val="150000"/>
              </a:lnSpc>
              <a:buFont typeface="Arial" panose="020B0604020202020204" pitchFamily="34" charset="0"/>
              <a:buChar char="•"/>
            </a:pPr>
            <a:r>
              <a:rPr lang="pt-BR" dirty="0">
                <a:solidFill>
                  <a:srgbClr val="000000"/>
                </a:solidFill>
                <a:ea typeface="Times New Roman" panose="02020603050405020304" pitchFamily="18" charset="0"/>
                <a:cs typeface="Times New Roman" panose="02020603050405020304" pitchFamily="18" charset="0"/>
              </a:rPr>
              <a:t> </a:t>
            </a:r>
            <a:r>
              <a:rPr lang="pt-BR" dirty="0">
                <a:solidFill>
                  <a:srgbClr val="000000"/>
                </a:solidFill>
                <a:effectLst/>
                <a:ea typeface="Times New Roman" panose="02020603050405020304" pitchFamily="18" charset="0"/>
                <a:cs typeface="Times New Roman" panose="02020603050405020304" pitchFamily="18" charset="0"/>
              </a:rPr>
              <a:t>Considero casos convergentes com a classificação dos autores como </a:t>
            </a:r>
            <a:r>
              <a:rPr lang="pt-BR" dirty="0">
                <a:solidFill>
                  <a:srgbClr val="000000"/>
                </a:solidFill>
                <a:effectLst/>
                <a:highlight>
                  <a:srgbClr val="FFFFFF"/>
                </a:highlight>
                <a:ea typeface="Times New Roman" panose="02020603050405020304" pitchFamily="18" charset="0"/>
                <a:cs typeface="Times New Roman" panose="02020603050405020304" pitchFamily="18" charset="0"/>
              </a:rPr>
              <a:t>ideologicamente alinhados. Para as disputas nas quais a posição dos partidos não coincide com a classificação da literatura, concluo que outras dimensões organizam a competição programática.</a:t>
            </a:r>
          </a:p>
          <a:p>
            <a:pPr marL="0" indent="0">
              <a:lnSpc>
                <a:spcPct val="150000"/>
              </a:lnSpc>
              <a:buNone/>
            </a:pPr>
            <a:endParaRPr lang="pt-BR"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7006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86326" y="613160"/>
                <a:ext cx="10788942" cy="5631679"/>
              </a:xfrm>
            </p:spPr>
            <p:txBody>
              <a:bodyPr>
                <a:noAutofit/>
              </a:bodyPr>
              <a:lstStyle/>
              <a:p>
                <a:pPr marL="434340" indent="-342900" algn="just">
                  <a:lnSpc>
                    <a:spcPct val="107000"/>
                  </a:lnSpc>
                  <a:spcAft>
                    <a:spcPts val="800"/>
                  </a:spcAft>
                  <a:buFont typeface="Arial" panose="020B0604020202020204" pitchFamily="34" charset="0"/>
                  <a:buChar char="•"/>
                </a:pPr>
                <a:r>
                  <a:rPr lang="pt-BR" sz="2400" dirty="0">
                    <a:solidFill>
                      <a:srgbClr val="000000"/>
                    </a:solidFill>
                    <a:highlight>
                      <a:srgbClr val="FFFFFF"/>
                    </a:highlight>
                    <a:ea typeface="Times New Roman" panose="02020603050405020304" pitchFamily="18" charset="0"/>
                    <a:cs typeface="Times New Roman" panose="02020603050405020304" pitchFamily="18" charset="0"/>
                  </a:rPr>
                  <a:t>Pré-processamento dos programas</a:t>
                </a:r>
                <a:r>
                  <a:rPr lang="pt-BR" dirty="0">
                    <a:solidFill>
                      <a:srgbClr val="000000"/>
                    </a:solidFill>
                    <a:highlight>
                      <a:srgbClr val="FFFFFF"/>
                    </a:highlight>
                    <a:ea typeface="Times New Roman" panose="02020603050405020304" pitchFamily="18" charset="0"/>
                    <a:cs typeface="Times New Roman" panose="02020603050405020304" pitchFamily="18" charset="0"/>
                  </a:rPr>
                  <a:t>: </a:t>
                </a:r>
              </a:p>
              <a:p>
                <a:pPr marL="722376" lvl="1" indent="-457200" algn="just">
                  <a:lnSpc>
                    <a:spcPct val="107000"/>
                  </a:lnSpc>
                  <a:spcAft>
                    <a:spcPts val="800"/>
                  </a:spcAft>
                  <a:buFont typeface="+mj-lt"/>
                  <a:buAutoNum type="arabicPeriod"/>
                </a:pPr>
                <a:r>
                  <a:rPr lang="pt-BR" dirty="0">
                    <a:solidFill>
                      <a:schemeClr val="bg1"/>
                    </a:solidFill>
                    <a:effectLst/>
                    <a:ea typeface="Times New Roman" panose="02020603050405020304" pitchFamily="18" charset="0"/>
                    <a:cs typeface="Times New Roman" panose="02020603050405020304" pitchFamily="18" charset="0"/>
                  </a:rPr>
                  <a:t>Foi padronizado todo o </a:t>
                </a:r>
                <a:r>
                  <a:rPr lang="pt-BR" i="1" dirty="0" err="1">
                    <a:solidFill>
                      <a:schemeClr val="bg1"/>
                    </a:solidFill>
                    <a:effectLst/>
                    <a:ea typeface="Times New Roman" panose="02020603050405020304" pitchFamily="18" charset="0"/>
                    <a:cs typeface="Times New Roman" panose="02020603050405020304" pitchFamily="18" charset="0"/>
                  </a:rPr>
                  <a:t>encoding</a:t>
                </a:r>
                <a:r>
                  <a:rPr lang="pt-BR" dirty="0">
                    <a:solidFill>
                      <a:schemeClr val="bg1"/>
                    </a:solidFill>
                    <a:effectLst/>
                    <a:ea typeface="Times New Roman" panose="02020603050405020304" pitchFamily="18" charset="0"/>
                    <a:cs typeface="Times New Roman" panose="02020603050405020304" pitchFamily="18" charset="0"/>
                  </a:rPr>
                  <a:t> e o formato dos arquivos; </a:t>
                </a:r>
              </a:p>
              <a:p>
                <a:pPr marL="722376" lvl="1" indent="-457200" algn="just">
                  <a:lnSpc>
                    <a:spcPct val="107000"/>
                  </a:lnSpc>
                  <a:spcAft>
                    <a:spcPts val="800"/>
                  </a:spcAft>
                  <a:buFont typeface="+mj-lt"/>
                  <a:buAutoNum type="arabicPeriod"/>
                </a:pPr>
                <a:r>
                  <a:rPr lang="pt-BR" dirty="0">
                    <a:solidFill>
                      <a:schemeClr val="bg1"/>
                    </a:solidFill>
                    <a:ea typeface="Times New Roman" panose="02020603050405020304" pitchFamily="18" charset="0"/>
                    <a:cs typeface="Times New Roman" panose="02020603050405020304" pitchFamily="18" charset="0"/>
                  </a:rPr>
                  <a:t>A</a:t>
                </a:r>
                <a:r>
                  <a:rPr lang="pt-BR" dirty="0">
                    <a:solidFill>
                      <a:schemeClr val="bg1"/>
                    </a:solidFill>
                    <a:effectLst/>
                    <a:ea typeface="Times New Roman" panose="02020603050405020304" pitchFamily="18" charset="0"/>
                    <a:cs typeface="Times New Roman" panose="02020603050405020304" pitchFamily="18" charset="0"/>
                  </a:rPr>
                  <a:t> ordem das palavras foi desconsiderada </a:t>
                </a:r>
                <a:r>
                  <a:rPr lang="pt-BR" i="1" dirty="0">
                    <a:solidFill>
                      <a:schemeClr val="bg1"/>
                    </a:solidFill>
                    <a:effectLst/>
                    <a:ea typeface="Times New Roman" panose="02020603050405020304" pitchFamily="18" charset="0"/>
                    <a:cs typeface="Times New Roman" panose="02020603050405020304" pitchFamily="18" charset="0"/>
                  </a:rPr>
                  <a:t>(bag </a:t>
                </a:r>
                <a:r>
                  <a:rPr lang="pt-BR" i="1" dirty="0" err="1">
                    <a:solidFill>
                      <a:schemeClr val="bg1"/>
                    </a:solidFill>
                    <a:effectLst/>
                    <a:ea typeface="Times New Roman" panose="02020603050405020304" pitchFamily="18" charset="0"/>
                    <a:cs typeface="Times New Roman" panose="02020603050405020304" pitchFamily="18" charset="0"/>
                  </a:rPr>
                  <a:t>of</a:t>
                </a:r>
                <a:r>
                  <a:rPr lang="pt-BR" i="1" dirty="0">
                    <a:solidFill>
                      <a:schemeClr val="bg1"/>
                    </a:solidFill>
                    <a:effectLst/>
                    <a:ea typeface="Times New Roman" panose="02020603050405020304" pitchFamily="18" charset="0"/>
                    <a:cs typeface="Times New Roman" panose="02020603050405020304" pitchFamily="18" charset="0"/>
                  </a:rPr>
                  <a:t> </a:t>
                </a:r>
                <a:r>
                  <a:rPr lang="pt-BR" i="1" dirty="0" err="1">
                    <a:solidFill>
                      <a:schemeClr val="bg1"/>
                    </a:solidFill>
                    <a:effectLst/>
                    <a:ea typeface="Times New Roman" panose="02020603050405020304" pitchFamily="18" charset="0"/>
                    <a:cs typeface="Times New Roman" panose="02020603050405020304" pitchFamily="18" charset="0"/>
                  </a:rPr>
                  <a:t>words</a:t>
                </a:r>
                <a:r>
                  <a:rPr lang="pt-BR" i="1" dirty="0">
                    <a:solidFill>
                      <a:schemeClr val="bg1"/>
                    </a:solidFill>
                    <a:effectLst/>
                    <a:ea typeface="Times New Roman" panose="02020603050405020304" pitchFamily="18" charset="0"/>
                    <a:cs typeface="Times New Roman" panose="02020603050405020304" pitchFamily="18" charset="0"/>
                  </a:rPr>
                  <a:t>)</a:t>
                </a:r>
                <a:r>
                  <a:rPr lang="pt-BR" dirty="0">
                    <a:solidFill>
                      <a:schemeClr val="bg1"/>
                    </a:solidFill>
                    <a:effectLst/>
                    <a:ea typeface="Times New Roman" panose="02020603050405020304" pitchFamily="18" charset="0"/>
                    <a:cs typeface="Times New Roman" panose="02020603050405020304" pitchFamily="18" charset="0"/>
                  </a:rPr>
                  <a:t>; </a:t>
                </a:r>
              </a:p>
              <a:p>
                <a:pPr marL="722376" lvl="1" indent="-457200" algn="just">
                  <a:lnSpc>
                    <a:spcPct val="107000"/>
                  </a:lnSpc>
                  <a:spcAft>
                    <a:spcPts val="800"/>
                  </a:spcAft>
                  <a:buFont typeface="+mj-lt"/>
                  <a:buAutoNum type="arabicPeriod"/>
                </a:pPr>
                <a:r>
                  <a:rPr lang="pt-BR" dirty="0">
                    <a:solidFill>
                      <a:schemeClr val="bg1"/>
                    </a:solidFill>
                    <a:ea typeface="Times New Roman" panose="02020603050405020304" pitchFamily="18" charset="0"/>
                    <a:cs typeface="Times New Roman" panose="02020603050405020304" pitchFamily="18" charset="0"/>
                  </a:rPr>
                  <a:t>F</a:t>
                </a:r>
                <a:r>
                  <a:rPr lang="pt-BR" dirty="0">
                    <a:solidFill>
                      <a:schemeClr val="bg1"/>
                    </a:solidFill>
                    <a:effectLst/>
                    <a:ea typeface="Times New Roman" panose="02020603050405020304" pitchFamily="18" charset="0"/>
                    <a:cs typeface="Times New Roman" panose="02020603050405020304" pitchFamily="18" charset="0"/>
                  </a:rPr>
                  <a:t>oram retirados dos textos: acentos, numerais, pontuação, palavras com conteúdo desnecessário, como artigos, numerais, preposições e conjunções, e palavras que que, em conjunto, tiveram frequência menor do que o dobro do total de documentos de um modelo.</a:t>
                </a:r>
              </a:p>
              <a:p>
                <a:pPr marL="722376" lvl="1" indent="-457200" algn="just">
                  <a:lnSpc>
                    <a:spcPct val="107000"/>
                  </a:lnSpc>
                  <a:spcAft>
                    <a:spcPts val="800"/>
                  </a:spcAft>
                  <a:buFont typeface="+mj-lt"/>
                  <a:buAutoNum type="arabicPeriod"/>
                </a:pPr>
                <a:r>
                  <a:rPr lang="pt-BR" dirty="0">
                    <a:solidFill>
                      <a:schemeClr val="bg1"/>
                    </a:solidFill>
                    <a:effectLst/>
                    <a:ea typeface="Times New Roman" panose="02020603050405020304" pitchFamily="18" charset="0"/>
                    <a:cs typeface="Times New Roman" panose="02020603050405020304" pitchFamily="18" charset="0"/>
                  </a:rPr>
                  <a:t>Para evitar que palavras semelhantes fossem contadas separadamente, diminuindo a frequência de um tema, utilizei o </a:t>
                </a:r>
                <a:r>
                  <a:rPr lang="pt-BR" i="1" dirty="0" err="1">
                    <a:solidFill>
                      <a:schemeClr val="bg1"/>
                    </a:solidFill>
                    <a:effectLst/>
                    <a:ea typeface="Times New Roman" panose="02020603050405020304" pitchFamily="18" charset="0"/>
                    <a:cs typeface="Times New Roman" panose="02020603050405020304" pitchFamily="18" charset="0"/>
                  </a:rPr>
                  <a:t>stemming</a:t>
                </a:r>
                <a:r>
                  <a:rPr lang="pt-BR" dirty="0">
                    <a:solidFill>
                      <a:schemeClr val="bg1"/>
                    </a:solidFill>
                    <a:effectLst/>
                    <a:ea typeface="Times New Roman" panose="02020603050405020304" pitchFamily="18" charset="0"/>
                    <a:cs typeface="Times New Roman" panose="02020603050405020304" pitchFamily="18" charset="0"/>
                  </a:rPr>
                  <a:t>, processo que retira afixos das palavras, reduzindo-as ao seu tronco (</a:t>
                </a:r>
                <a:r>
                  <a:rPr lang="pt-BR" i="1" dirty="0" err="1">
                    <a:solidFill>
                      <a:schemeClr val="bg1"/>
                    </a:solidFill>
                    <a:effectLst/>
                    <a:ea typeface="Times New Roman" panose="02020603050405020304" pitchFamily="18" charset="0"/>
                    <a:cs typeface="Times New Roman" panose="02020603050405020304" pitchFamily="18" charset="0"/>
                  </a:rPr>
                  <a:t>stem</a:t>
                </a:r>
                <a:r>
                  <a:rPr lang="pt-BR" dirty="0">
                    <a:solidFill>
                      <a:schemeClr val="bg1"/>
                    </a:solidFill>
                    <a:effectLst/>
                    <a:ea typeface="Times New Roman" panose="02020603050405020304" pitchFamily="18" charset="0"/>
                    <a:cs typeface="Times New Roman" panose="02020603050405020304" pitchFamily="18" charset="0"/>
                  </a:rPr>
                  <a:t>). </a:t>
                </a:r>
              </a:p>
              <a:p>
                <a:pPr marL="434340" indent="-342900" algn="just">
                  <a:lnSpc>
                    <a:spcPct val="107000"/>
                  </a:lnSpc>
                  <a:spcAft>
                    <a:spcPts val="800"/>
                  </a:spcAft>
                  <a:buFont typeface="Arial" panose="020B0604020202020204" pitchFamily="34" charset="0"/>
                  <a:buChar char="•"/>
                </a:pPr>
                <a:r>
                  <a:rPr lang="pt-BR" dirty="0">
                    <a:solidFill>
                      <a:schemeClr val="bg1"/>
                    </a:solidFill>
                    <a:effectLst/>
                    <a:ea typeface="Times New Roman" panose="02020603050405020304" pitchFamily="18" charset="0"/>
                    <a:cs typeface="Times New Roman" panose="02020603050405020304" pitchFamily="18" charset="0"/>
                  </a:rPr>
                  <a:t>Esses processos resultaram em uma </a:t>
                </a:r>
                <a:r>
                  <a:rPr lang="pt-BR" i="1" dirty="0">
                    <a:solidFill>
                      <a:schemeClr val="bg1"/>
                    </a:solidFill>
                    <a:effectLst/>
                    <a:ea typeface="Times New Roman" panose="02020603050405020304" pitchFamily="18" charset="0"/>
                    <a:cs typeface="Times New Roman" panose="02020603050405020304" pitchFamily="18" charset="0"/>
                  </a:rPr>
                  <a:t>matriz termos-documentos (</a:t>
                </a:r>
                <a:r>
                  <a:rPr lang="pt-BR" i="1" dirty="0" err="1">
                    <a:solidFill>
                      <a:schemeClr val="bg1"/>
                    </a:solidFill>
                    <a:effectLst/>
                    <a:ea typeface="Times New Roman" panose="02020603050405020304" pitchFamily="18" charset="0"/>
                    <a:cs typeface="Times New Roman" panose="02020603050405020304" pitchFamily="18" charset="0"/>
                  </a:rPr>
                  <a:t>tdm</a:t>
                </a:r>
                <a:r>
                  <a:rPr lang="pt-BR" i="1" dirty="0">
                    <a:solidFill>
                      <a:schemeClr val="bg1"/>
                    </a:solidFill>
                    <a:effectLst/>
                    <a:ea typeface="Times New Roman" panose="02020603050405020304" pitchFamily="18" charset="0"/>
                    <a:cs typeface="Times New Roman" panose="02020603050405020304" pitchFamily="18" charset="0"/>
                  </a:rPr>
                  <a:t>) </a:t>
                </a:r>
                <a:r>
                  <a:rPr lang="pt-BR" dirty="0">
                    <a:solidFill>
                      <a:schemeClr val="bg1"/>
                    </a:solidFill>
                    <a:effectLst/>
                    <a:ea typeface="Times New Roman" panose="02020603050405020304" pitchFamily="18" charset="0"/>
                    <a:cs typeface="Times New Roman" panose="02020603050405020304" pitchFamily="18" charset="0"/>
                  </a:rPr>
                  <a:t>em que cada documento </a:t>
                </a:r>
                <a:r>
                  <a:rPr lang="pt-BR" i="1" dirty="0">
                    <a:solidFill>
                      <a:schemeClr val="bg1"/>
                    </a:solidFill>
                    <a:effectLst/>
                    <a:ea typeface="Times New Roman" panose="02020603050405020304" pitchFamily="18" charset="0"/>
                    <a:cs typeface="Times New Roman" panose="02020603050405020304" pitchFamily="18" charset="0"/>
                  </a:rPr>
                  <a:t>i</a:t>
                </a:r>
                <a:r>
                  <a:rPr lang="pt-BR" dirty="0">
                    <a:solidFill>
                      <a:schemeClr val="bg1"/>
                    </a:solidFill>
                    <a:effectLst/>
                    <a:ea typeface="Times New Roman" panose="02020603050405020304" pitchFamily="18" charset="0"/>
                    <a:cs typeface="Times New Roman" panose="02020603050405020304" pitchFamily="18" charset="0"/>
                  </a:rPr>
                  <a:t> representa um vetor que contabiliza a frequência com que cada </a:t>
                </a:r>
                <a:r>
                  <a:rPr lang="pt-BR" i="1" dirty="0" err="1">
                    <a:solidFill>
                      <a:schemeClr val="bg1"/>
                    </a:solidFill>
                    <a:effectLst/>
                    <a:ea typeface="Times New Roman" panose="02020603050405020304" pitchFamily="18" charset="0"/>
                    <a:cs typeface="Times New Roman" panose="02020603050405020304" pitchFamily="18" charset="0"/>
                  </a:rPr>
                  <a:t>stem</a:t>
                </a:r>
                <a:r>
                  <a:rPr lang="pt-BR" dirty="0">
                    <a:solidFill>
                      <a:schemeClr val="bg1"/>
                    </a:solidFill>
                    <a:effectLst/>
                    <a:ea typeface="Times New Roman" panose="02020603050405020304" pitchFamily="18" charset="0"/>
                    <a:cs typeface="Times New Roman" panose="02020603050405020304" pitchFamily="18" charset="0"/>
                  </a:rPr>
                  <a:t> (S) único ocorre, </a:t>
                </a:r>
                <a14:m>
                  <m:oMath xmlns:m="http://schemas.openxmlformats.org/officeDocument/2006/math">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𝑆</m:t>
                        </m:r>
                      </m:e>
                      <m:sub>
                        <m:r>
                          <a:rPr lang="pt-BR" i="1">
                            <a:solidFill>
                              <a:schemeClr val="bg1"/>
                            </a:solidFill>
                            <a:effectLst/>
                            <a:ea typeface="Cambria Math" panose="02040503050406030204" pitchFamily="18" charset="0"/>
                            <a:cs typeface="Cambria Math" panose="02040503050406030204" pitchFamily="18" charset="0"/>
                          </a:rPr>
                          <m:t>𝑖</m:t>
                        </m:r>
                      </m:sub>
                    </m:sSub>
                    <m:r>
                      <a:rPr lang="pt-BR" i="1">
                        <a:solidFill>
                          <a:schemeClr val="bg1"/>
                        </a:solidFill>
                        <a:effectLst/>
                        <a:ea typeface="Cambria Math" panose="02040503050406030204" pitchFamily="18" charset="0"/>
                        <a:cs typeface="Cambria Math" panose="02040503050406030204" pitchFamily="18" charset="0"/>
                      </a:rPr>
                      <m:t>= </m:t>
                    </m:r>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𝑆</m:t>
                        </m:r>
                      </m:e>
                      <m:sub>
                        <m:r>
                          <a:rPr lang="pt-BR" i="1">
                            <a:solidFill>
                              <a:schemeClr val="bg1"/>
                            </a:solidFill>
                            <a:effectLst/>
                            <a:ea typeface="Cambria Math" panose="02040503050406030204" pitchFamily="18" charset="0"/>
                            <a:cs typeface="Cambria Math" panose="02040503050406030204" pitchFamily="18" charset="0"/>
                          </a:rPr>
                          <m:t>𝑖</m:t>
                        </m:r>
                        <m:r>
                          <a:rPr lang="pt-BR" i="1">
                            <a:solidFill>
                              <a:schemeClr val="bg1"/>
                            </a:solidFill>
                            <a:effectLst/>
                            <a:ea typeface="Cambria Math" panose="02040503050406030204" pitchFamily="18" charset="0"/>
                            <a:cs typeface="Cambria Math" panose="02040503050406030204" pitchFamily="18" charset="0"/>
                          </a:rPr>
                          <m:t>1</m:t>
                        </m:r>
                      </m:sub>
                    </m:sSub>
                    <m:r>
                      <a:rPr lang="pt-BR" i="1">
                        <a:solidFill>
                          <a:schemeClr val="bg1"/>
                        </a:solidFill>
                        <a:effectLst/>
                        <a:ea typeface="Cambria Math" panose="02040503050406030204" pitchFamily="18" charset="0"/>
                        <a:cs typeface="Cambria Math" panose="02040503050406030204" pitchFamily="18" charset="0"/>
                      </a:rPr>
                      <m:t>, </m:t>
                    </m:r>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𝑆</m:t>
                        </m:r>
                      </m:e>
                      <m:sub>
                        <m:r>
                          <a:rPr lang="pt-BR" i="1">
                            <a:solidFill>
                              <a:schemeClr val="bg1"/>
                            </a:solidFill>
                            <a:effectLst/>
                            <a:ea typeface="Cambria Math" panose="02040503050406030204" pitchFamily="18" charset="0"/>
                            <a:cs typeface="Cambria Math" panose="02040503050406030204" pitchFamily="18" charset="0"/>
                          </a:rPr>
                          <m:t>𝑖</m:t>
                        </m:r>
                        <m:r>
                          <a:rPr lang="pt-BR" i="1">
                            <a:solidFill>
                              <a:schemeClr val="bg1"/>
                            </a:solidFill>
                            <a:effectLst/>
                            <a:ea typeface="Cambria Math" panose="02040503050406030204" pitchFamily="18" charset="0"/>
                            <a:cs typeface="Cambria Math" panose="02040503050406030204" pitchFamily="18" charset="0"/>
                          </a:rPr>
                          <m:t>2, </m:t>
                        </m:r>
                      </m:sub>
                    </m:sSub>
                    <m:r>
                      <a:rPr lang="pt-BR" i="1">
                        <a:solidFill>
                          <a:schemeClr val="bg1"/>
                        </a:solidFill>
                        <a:effectLst/>
                        <a:ea typeface="Cambria Math" panose="02040503050406030204" pitchFamily="18" charset="0"/>
                        <a:cs typeface="Cambria Math" panose="02040503050406030204" pitchFamily="18" charset="0"/>
                      </a:rPr>
                      <m:t>…, </m:t>
                    </m:r>
                    <m:sSub>
                      <m:sSubPr>
                        <m:ctrlPr>
                          <a:rPr lang="pt-BR" i="1">
                            <a:solidFill>
                              <a:schemeClr val="bg1"/>
                            </a:solidFill>
                            <a:effectLst/>
                            <a:ea typeface="Cambria Math" panose="02040503050406030204" pitchFamily="18" charset="0"/>
                            <a:cs typeface="Cambria Math" panose="02040503050406030204" pitchFamily="18" charset="0"/>
                          </a:rPr>
                        </m:ctrlPr>
                      </m:sSubPr>
                      <m:e>
                        <m:r>
                          <a:rPr lang="pt-BR" i="1">
                            <a:solidFill>
                              <a:schemeClr val="bg1"/>
                            </a:solidFill>
                            <a:effectLst/>
                            <a:ea typeface="Cambria Math" panose="02040503050406030204" pitchFamily="18" charset="0"/>
                            <a:cs typeface="Cambria Math" panose="02040503050406030204" pitchFamily="18" charset="0"/>
                          </a:rPr>
                          <m:t>𝑆</m:t>
                        </m:r>
                      </m:e>
                      <m:sub>
                        <m:r>
                          <a:rPr lang="pt-BR" i="1">
                            <a:solidFill>
                              <a:schemeClr val="bg1"/>
                            </a:solidFill>
                            <a:effectLst/>
                            <a:ea typeface="Cambria Math" panose="02040503050406030204" pitchFamily="18" charset="0"/>
                            <a:cs typeface="Cambria Math" panose="02040503050406030204" pitchFamily="18" charset="0"/>
                          </a:rPr>
                          <m:t>𝑖𝑛</m:t>
                        </m:r>
                      </m:sub>
                    </m:sSub>
                  </m:oMath>
                </a14:m>
                <a:r>
                  <a:rPr lang="pt-BR" dirty="0">
                    <a:solidFill>
                      <a:schemeClr val="bg1"/>
                    </a:solidFill>
                    <a:effectLst/>
                    <a:ea typeface="Times New Roman" panose="02020603050405020304" pitchFamily="18" charset="0"/>
                    <a:cs typeface="Times New Roman" panose="02020603050405020304" pitchFamily="18" charset="0"/>
                  </a:rPr>
                  <a:t>. Em seguida, essa matriz foi aplicada ao </a:t>
                </a:r>
                <a:r>
                  <a:rPr lang="pt-BR" i="1" dirty="0" err="1">
                    <a:solidFill>
                      <a:schemeClr val="bg1"/>
                    </a:solidFill>
                    <a:effectLst/>
                    <a:ea typeface="Times New Roman" panose="02020603050405020304" pitchFamily="18" charset="0"/>
                    <a:cs typeface="Times New Roman" panose="02020603050405020304" pitchFamily="18" charset="0"/>
                  </a:rPr>
                  <a:t>wordfish</a:t>
                </a:r>
                <a:r>
                  <a:rPr lang="pt-BR" dirty="0">
                    <a:solidFill>
                      <a:schemeClr val="bg1"/>
                    </a:solidFill>
                    <a:effectLst/>
                    <a:ea typeface="Times New Roman" panose="02020603050405020304" pitchFamily="18" charset="0"/>
                    <a:cs typeface="Times New Roman" panose="02020603050405020304" pitchFamily="18" charset="0"/>
                  </a:rPr>
                  <a:t>. </a:t>
                </a:r>
                <a:endParaRPr lang="pt-BR" dirty="0">
                  <a:solidFill>
                    <a:schemeClr val="bg1"/>
                  </a:solidFill>
                  <a:effectLst/>
                  <a:ea typeface="Calibri" panose="020F0502020204030204" pitchFamily="34" charset="0"/>
                  <a:cs typeface="Times New Roman" panose="02020603050405020304" pitchFamily="18" charset="0"/>
                </a:endParaRPr>
              </a:p>
            </p:txBody>
          </p:sp>
        </mc:Choice>
        <mc:Fallback>
          <p:sp>
            <p:nvSpPr>
              <p:cNvPr id="3" name="Espaço Reservado para Conteúdo 2">
                <a:extLst>
                  <a:ext uri="{FF2B5EF4-FFF2-40B4-BE49-F238E27FC236}">
                    <a16:creationId xmlns:a16="http://schemas.microsoft.com/office/drawing/2014/main" id="{00081CD5-9E22-451D-B161-9D7B4EEBC313}"/>
                  </a:ext>
                </a:extLst>
              </p:cNvPr>
              <p:cNvSpPr>
                <a:spLocks noGrp="1" noRot="1" noChangeAspect="1" noMove="1" noResize="1" noEditPoints="1" noAdjustHandles="1" noChangeArrowheads="1" noChangeShapeType="1" noTextEdit="1"/>
              </p:cNvSpPr>
              <p:nvPr>
                <p:ph idx="1"/>
              </p:nvPr>
            </p:nvSpPr>
            <p:spPr>
              <a:xfrm>
                <a:off x="886326" y="613160"/>
                <a:ext cx="10788942" cy="5631679"/>
              </a:xfrm>
              <a:blipFill>
                <a:blip r:embed="rId2"/>
                <a:stretch>
                  <a:fillRect l="-339" t="-758" r="-1186"/>
                </a:stretch>
              </a:blipFill>
            </p:spPr>
            <p:txBody>
              <a:bodyPr/>
              <a:lstStyle/>
              <a:p>
                <a:r>
                  <a:rPr lang="pt-BR">
                    <a:noFill/>
                  </a:rPr>
                  <a:t> </a:t>
                </a:r>
              </a:p>
            </p:txBody>
          </p:sp>
        </mc:Fallback>
      </mc:AlternateContent>
    </p:spTree>
    <p:extLst>
      <p:ext uri="{BB962C8B-B14F-4D97-AF65-F5344CB8AC3E}">
        <p14:creationId xmlns:p14="http://schemas.microsoft.com/office/powerpoint/2010/main" val="3008336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02368" y="324402"/>
            <a:ext cx="10788942" cy="5631679"/>
          </a:xfrm>
        </p:spPr>
        <p:txBody>
          <a:bodyPr>
            <a:noAutofit/>
          </a:bodyPr>
          <a:lstStyle/>
          <a:p>
            <a:pPr algn="just">
              <a:lnSpc>
                <a:spcPct val="107000"/>
              </a:lnSpc>
              <a:spcAft>
                <a:spcPts val="800"/>
              </a:spcAft>
              <a:buFont typeface="Arial" panose="020B0604020202020204" pitchFamily="34" charset="0"/>
              <a:buChar char="•"/>
            </a:pPr>
            <a:r>
              <a:rPr lang="pt-BR" dirty="0">
                <a:solidFill>
                  <a:schemeClr val="bg1"/>
                </a:solidFill>
                <a:cs typeface="Times New Roman" panose="02020603050405020304" pitchFamily="18" charset="0"/>
              </a:rPr>
              <a:t> Considerando não apenas o tamanho dos documentos, mas também os termos mais frequentes, é possível observar algumas variações no que se refere às esferas e à ideologia:</a:t>
            </a:r>
          </a:p>
          <a:p>
            <a:pPr marL="128016" lvl="1" indent="0" algn="ctr">
              <a:lnSpc>
                <a:spcPct val="107000"/>
              </a:lnSpc>
              <a:spcAft>
                <a:spcPts val="800"/>
              </a:spcAft>
              <a:buNone/>
            </a:pPr>
            <a:r>
              <a:rPr lang="pt-BR" dirty="0">
                <a:solidFill>
                  <a:schemeClr val="bg1"/>
                </a:solidFill>
                <a:effectLst/>
                <a:ea typeface="Calibri" panose="020F0502020204030204" pitchFamily="34" charset="0"/>
                <a:cs typeface="Times New Roman" panose="02020603050405020304" pitchFamily="18" charset="0"/>
              </a:rPr>
              <a:t>Tabela 2 – Termos mais frequentes no </a:t>
            </a:r>
            <a:r>
              <a:rPr lang="pt-BR" i="1" dirty="0">
                <a:solidFill>
                  <a:schemeClr val="bg1"/>
                </a:solidFill>
                <a:effectLst/>
                <a:ea typeface="Calibri" panose="020F0502020204030204" pitchFamily="34" charset="0"/>
                <a:cs typeface="Times New Roman" panose="02020603050405020304" pitchFamily="18" charset="0"/>
              </a:rPr>
              <a:t>corpus</a:t>
            </a:r>
            <a:r>
              <a:rPr lang="pt-BR" dirty="0">
                <a:solidFill>
                  <a:schemeClr val="bg1"/>
                </a:solidFill>
                <a:effectLst/>
                <a:ea typeface="Calibri" panose="020F0502020204030204" pitchFamily="34" charset="0"/>
                <a:cs typeface="Times New Roman" panose="02020603050405020304" pitchFamily="18" charset="0"/>
              </a:rPr>
              <a:t> das eleições presidenciais</a:t>
            </a: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r>
              <a:rPr lang="pt-BR" dirty="0">
                <a:solidFill>
                  <a:schemeClr val="bg1"/>
                </a:solidFill>
                <a:effectLst/>
                <a:ea typeface="Calibri" panose="020F0502020204030204" pitchFamily="34" charset="0"/>
                <a:cs typeface="Times New Roman" panose="02020603050405020304" pitchFamily="18" charset="0"/>
              </a:rPr>
              <a:t>                                       Fonte: elaboração própria.</a:t>
            </a:r>
          </a:p>
        </p:txBody>
      </p:sp>
      <p:graphicFrame>
        <p:nvGraphicFramePr>
          <p:cNvPr id="5" name="Tabela 4">
            <a:extLst>
              <a:ext uri="{FF2B5EF4-FFF2-40B4-BE49-F238E27FC236}">
                <a16:creationId xmlns:a16="http://schemas.microsoft.com/office/drawing/2014/main" id="{83959745-DB94-48A5-8500-0ADE50DFB2CF}"/>
              </a:ext>
            </a:extLst>
          </p:cNvPr>
          <p:cNvGraphicFramePr>
            <a:graphicFrameLocks noGrp="1"/>
          </p:cNvGraphicFramePr>
          <p:nvPr>
            <p:extLst>
              <p:ext uri="{D42A27DB-BD31-4B8C-83A1-F6EECF244321}">
                <p14:modId xmlns:p14="http://schemas.microsoft.com/office/powerpoint/2010/main" val="2967143034"/>
              </p:ext>
            </p:extLst>
          </p:nvPr>
        </p:nvGraphicFramePr>
        <p:xfrm>
          <a:off x="3526505" y="1627083"/>
          <a:ext cx="5920842" cy="4576572"/>
        </p:xfrm>
        <a:graphic>
          <a:graphicData uri="http://schemas.openxmlformats.org/drawingml/2006/table">
            <a:tbl>
              <a:tblPr firstRow="1" firstCol="1" bandRow="1">
                <a:tableStyleId>{5C22544A-7EE6-4342-B048-85BDC9FD1C3A}</a:tableStyleId>
              </a:tblPr>
              <a:tblGrid>
                <a:gridCol w="500063">
                  <a:extLst>
                    <a:ext uri="{9D8B030D-6E8A-4147-A177-3AD203B41FA5}">
                      <a16:colId xmlns:a16="http://schemas.microsoft.com/office/drawing/2014/main" val="2415996159"/>
                    </a:ext>
                  </a:extLst>
                </a:gridCol>
                <a:gridCol w="1315452">
                  <a:extLst>
                    <a:ext uri="{9D8B030D-6E8A-4147-A177-3AD203B41FA5}">
                      <a16:colId xmlns:a16="http://schemas.microsoft.com/office/drawing/2014/main" val="2235691728"/>
                    </a:ext>
                  </a:extLst>
                </a:gridCol>
                <a:gridCol w="1395664">
                  <a:extLst>
                    <a:ext uri="{9D8B030D-6E8A-4147-A177-3AD203B41FA5}">
                      <a16:colId xmlns:a16="http://schemas.microsoft.com/office/drawing/2014/main" val="810001333"/>
                    </a:ext>
                  </a:extLst>
                </a:gridCol>
                <a:gridCol w="1395663">
                  <a:extLst>
                    <a:ext uri="{9D8B030D-6E8A-4147-A177-3AD203B41FA5}">
                      <a16:colId xmlns:a16="http://schemas.microsoft.com/office/drawing/2014/main" val="290660169"/>
                    </a:ext>
                  </a:extLst>
                </a:gridCol>
                <a:gridCol w="1314000">
                  <a:extLst>
                    <a:ext uri="{9D8B030D-6E8A-4147-A177-3AD203B41FA5}">
                      <a16:colId xmlns:a16="http://schemas.microsoft.com/office/drawing/2014/main" val="2913324693"/>
                    </a:ext>
                  </a:extLst>
                </a:gridCol>
              </a:tblGrid>
              <a:tr h="155004">
                <a:tc>
                  <a:txBody>
                    <a:bodyPr/>
                    <a:lstStyle/>
                    <a:p>
                      <a:pPr algn="l">
                        <a:lnSpc>
                          <a:spcPct val="107000"/>
                        </a:lnSpc>
                        <a:spcAft>
                          <a:spcPts val="800"/>
                        </a:spcAft>
                      </a:pPr>
                      <a:r>
                        <a:rPr lang="pt-BR" sz="1400">
                          <a:effectLst/>
                        </a:rPr>
                        <a:t> </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Direita</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Centro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Esquerda</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Total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7432254"/>
                  </a:ext>
                </a:extLst>
              </a:tr>
              <a:tr h="155004">
                <a:tc>
                  <a:txBody>
                    <a:bodyPr/>
                    <a:lstStyle/>
                    <a:p>
                      <a:pPr algn="l">
                        <a:lnSpc>
                          <a:spcPct val="107000"/>
                        </a:lnSpc>
                        <a:spcAft>
                          <a:spcPts val="800"/>
                        </a:spcAft>
                      </a:pPr>
                      <a:r>
                        <a:rPr lang="pt-BR" sz="1400">
                          <a:effectLst/>
                        </a:rPr>
                        <a:t>1º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dirty="0" err="1">
                          <a:effectLst/>
                        </a:rPr>
                        <a:t>tod</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1456779"/>
                  </a:ext>
                </a:extLst>
              </a:tr>
              <a:tr h="155004">
                <a:tc>
                  <a:txBody>
                    <a:bodyPr/>
                    <a:lstStyle/>
                    <a:p>
                      <a:pPr algn="l">
                        <a:lnSpc>
                          <a:spcPct val="107000"/>
                        </a:lnSpc>
                        <a:spcAft>
                          <a:spcPts val="800"/>
                        </a:spcAft>
                      </a:pPr>
                      <a:r>
                        <a:rPr lang="pt-BR" sz="1400">
                          <a:effectLst/>
                        </a:rPr>
                        <a:t>2º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acima</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17508150"/>
                  </a:ext>
                </a:extLst>
              </a:tr>
              <a:tr h="155004">
                <a:tc>
                  <a:txBody>
                    <a:bodyPr/>
                    <a:lstStyle/>
                    <a:p>
                      <a:pPr algn="l">
                        <a:lnSpc>
                          <a:spcPct val="107000"/>
                        </a:lnSpc>
                        <a:spcAft>
                          <a:spcPts val="800"/>
                        </a:spcAft>
                      </a:pPr>
                      <a:r>
                        <a:rPr lang="pt-BR" sz="1400">
                          <a:effectLst/>
                        </a:rPr>
                        <a:t>3º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desenvol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283124"/>
                  </a:ext>
                </a:extLst>
              </a:tr>
              <a:tr h="155004">
                <a:tc>
                  <a:txBody>
                    <a:bodyPr/>
                    <a:lstStyle/>
                    <a:p>
                      <a:pPr algn="l">
                        <a:lnSpc>
                          <a:spcPct val="107000"/>
                        </a:lnSpc>
                        <a:spcAft>
                          <a:spcPts val="800"/>
                        </a:spcAft>
                      </a:pPr>
                      <a:r>
                        <a:rPr lang="pt-BR" sz="1400">
                          <a:effectLst/>
                        </a:rPr>
                        <a:t>4º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estad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dirty="0">
                          <a:effectLst/>
                        </a:rPr>
                        <a:t>nacional</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81389413"/>
                  </a:ext>
                </a:extLst>
              </a:tr>
              <a:tr h="155004">
                <a:tc>
                  <a:txBody>
                    <a:bodyPr/>
                    <a:lstStyle/>
                    <a:p>
                      <a:pPr algn="l">
                        <a:lnSpc>
                          <a:spcPct val="107000"/>
                        </a:lnSpc>
                        <a:spcAft>
                          <a:spcPts val="800"/>
                        </a:spcAft>
                      </a:pPr>
                      <a:r>
                        <a:rPr lang="pt-BR" sz="1400">
                          <a:effectLst/>
                        </a:rPr>
                        <a:t>5º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nacional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nacional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nacional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4088510"/>
                  </a:ext>
                </a:extLst>
              </a:tr>
              <a:tr h="155004">
                <a:tc>
                  <a:txBody>
                    <a:bodyPr/>
                    <a:lstStyle/>
                    <a:p>
                      <a:pPr algn="l">
                        <a:lnSpc>
                          <a:spcPct val="107000"/>
                        </a:lnSpc>
                        <a:spcAft>
                          <a:spcPts val="800"/>
                        </a:spcAft>
                      </a:pPr>
                      <a:r>
                        <a:rPr lang="pt-BR" sz="1400">
                          <a:effectLst/>
                        </a:rPr>
                        <a:t>6º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5630140"/>
                  </a:ext>
                </a:extLst>
              </a:tr>
              <a:tr h="155004">
                <a:tc>
                  <a:txBody>
                    <a:bodyPr/>
                    <a:lstStyle/>
                    <a:p>
                      <a:pPr algn="l">
                        <a:lnSpc>
                          <a:spcPct val="107000"/>
                        </a:lnSpc>
                        <a:spcAft>
                          <a:spcPts val="800"/>
                        </a:spcAft>
                      </a:pPr>
                      <a:r>
                        <a:rPr lang="pt-BR" sz="1400" dirty="0">
                          <a:effectLst/>
                        </a:rPr>
                        <a:t>7º</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estad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8543561"/>
                  </a:ext>
                </a:extLst>
              </a:tr>
              <a:tr h="155004">
                <a:tc>
                  <a:txBody>
                    <a:bodyPr/>
                    <a:lstStyle/>
                    <a:p>
                      <a:pPr algn="l">
                        <a:lnSpc>
                          <a:spcPct val="107000"/>
                        </a:lnSpc>
                        <a:spcAft>
                          <a:spcPts val="800"/>
                        </a:spcAft>
                      </a:pPr>
                      <a:r>
                        <a:rPr lang="pt-BR" sz="1400">
                          <a:effectLst/>
                        </a:rPr>
                        <a:t>8º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form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direit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51256464"/>
                  </a:ext>
                </a:extLst>
              </a:tr>
              <a:tr h="155004">
                <a:tc>
                  <a:txBody>
                    <a:bodyPr/>
                    <a:lstStyle/>
                    <a:p>
                      <a:pPr algn="l">
                        <a:lnSpc>
                          <a:spcPct val="107000"/>
                        </a:lnSpc>
                        <a:spcAft>
                          <a:spcPts val="800"/>
                        </a:spcAft>
                      </a:pPr>
                      <a:r>
                        <a:rPr lang="pt-BR" sz="1400">
                          <a:effectLst/>
                        </a:rPr>
                        <a:t>9º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garant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dirty="0" err="1">
                          <a:effectLst/>
                        </a:rPr>
                        <a:t>garant</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direit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5670193"/>
                  </a:ext>
                </a:extLst>
              </a:tr>
              <a:tr h="155004">
                <a:tc>
                  <a:txBody>
                    <a:bodyPr/>
                    <a:lstStyle/>
                    <a:p>
                      <a:pPr algn="l">
                        <a:lnSpc>
                          <a:spcPct val="107000"/>
                        </a:lnSpc>
                        <a:spcAft>
                          <a:spcPts val="800"/>
                        </a:spcAft>
                      </a:pPr>
                      <a:r>
                        <a:rPr lang="pt-BR" sz="1400">
                          <a:effectLst/>
                        </a:rPr>
                        <a:t>10º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estad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estad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4185105"/>
                  </a:ext>
                </a:extLst>
              </a:tr>
              <a:tr h="155004">
                <a:tc>
                  <a:txBody>
                    <a:bodyPr/>
                    <a:lstStyle/>
                    <a:p>
                      <a:pPr algn="l">
                        <a:lnSpc>
                          <a:spcPct val="107000"/>
                        </a:lnSpc>
                        <a:spcAft>
                          <a:spcPts val="800"/>
                        </a:spcAft>
                      </a:pPr>
                      <a:r>
                        <a:rPr lang="pt-BR" sz="1400">
                          <a:effectLst/>
                        </a:rPr>
                        <a:t>11º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melhor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garant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4828948"/>
                  </a:ext>
                </a:extLst>
              </a:tr>
              <a:tr h="155004">
                <a:tc>
                  <a:txBody>
                    <a:bodyPr/>
                    <a:lstStyle/>
                    <a:p>
                      <a:pPr algn="l">
                        <a:lnSpc>
                          <a:spcPct val="107000"/>
                        </a:lnSpc>
                        <a:spcAft>
                          <a:spcPts val="800"/>
                        </a:spcAft>
                      </a:pPr>
                      <a:r>
                        <a:rPr lang="pt-BR" sz="1400">
                          <a:effectLst/>
                        </a:rPr>
                        <a:t>12º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todos</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04577596"/>
                  </a:ext>
                </a:extLst>
              </a:tr>
              <a:tr h="155004">
                <a:tc>
                  <a:txBody>
                    <a:bodyPr/>
                    <a:lstStyle/>
                    <a:p>
                      <a:pPr algn="l">
                        <a:lnSpc>
                          <a:spcPct val="107000"/>
                        </a:lnSpc>
                        <a:spcAft>
                          <a:spcPts val="800"/>
                        </a:spcAft>
                      </a:pPr>
                      <a:r>
                        <a:rPr lang="pt-BR" sz="1400">
                          <a:effectLst/>
                        </a:rPr>
                        <a:t>13º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deus</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apoi</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4570406"/>
                  </a:ext>
                </a:extLst>
              </a:tr>
              <a:tr h="155004">
                <a:tc>
                  <a:txBody>
                    <a:bodyPr/>
                    <a:lstStyle/>
                    <a:p>
                      <a:pPr algn="l">
                        <a:lnSpc>
                          <a:spcPct val="107000"/>
                        </a:lnSpc>
                        <a:spcAft>
                          <a:spcPts val="800"/>
                        </a:spcAft>
                      </a:pPr>
                      <a:r>
                        <a:rPr lang="pt-BR" sz="1400">
                          <a:effectLst/>
                        </a:rPr>
                        <a:t>14º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setor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sistem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form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54247123"/>
                  </a:ext>
                </a:extLst>
              </a:tr>
              <a:tr h="155004">
                <a:tc>
                  <a:txBody>
                    <a:bodyPr/>
                    <a:lstStyle/>
                    <a:p>
                      <a:pPr algn="l">
                        <a:lnSpc>
                          <a:spcPct val="107000"/>
                        </a:lnSpc>
                        <a:spcAft>
                          <a:spcPts val="800"/>
                        </a:spcAft>
                      </a:pPr>
                      <a:r>
                        <a:rPr lang="pt-BR" sz="1400">
                          <a:effectLst/>
                        </a:rPr>
                        <a:t>15º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federal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maior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form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7469898"/>
                  </a:ext>
                </a:extLst>
              </a:tr>
              <a:tr h="155004">
                <a:tc>
                  <a:txBody>
                    <a:bodyPr/>
                    <a:lstStyle/>
                    <a:p>
                      <a:pPr algn="l">
                        <a:lnSpc>
                          <a:spcPct val="107000"/>
                        </a:lnSpc>
                        <a:spcAft>
                          <a:spcPts val="800"/>
                        </a:spcAft>
                      </a:pPr>
                      <a:r>
                        <a:rPr lang="pt-BR" sz="1400">
                          <a:effectLst/>
                        </a:rPr>
                        <a:t>16º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tudo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invest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sistem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732206"/>
                  </a:ext>
                </a:extLst>
              </a:tr>
              <a:tr h="155004">
                <a:tc>
                  <a:txBody>
                    <a:bodyPr/>
                    <a:lstStyle/>
                    <a:p>
                      <a:pPr algn="l">
                        <a:lnSpc>
                          <a:spcPct val="107000"/>
                        </a:lnSpc>
                        <a:spcAft>
                          <a:spcPts val="800"/>
                        </a:spcAft>
                      </a:pPr>
                      <a:r>
                        <a:rPr lang="pt-BR" sz="1400">
                          <a:effectLst/>
                        </a:rPr>
                        <a:t>17º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bolsonaro2018</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qualidade</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part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maior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3024134"/>
                  </a:ext>
                </a:extLst>
              </a:tr>
              <a:tr h="155004">
                <a:tc>
                  <a:txBody>
                    <a:bodyPr/>
                    <a:lstStyle/>
                    <a:p>
                      <a:pPr algn="l">
                        <a:lnSpc>
                          <a:spcPct val="107000"/>
                        </a:lnSpc>
                        <a:spcAft>
                          <a:spcPts val="800"/>
                        </a:spcAft>
                      </a:pPr>
                      <a:r>
                        <a:rPr lang="pt-BR" sz="1400">
                          <a:effectLst/>
                        </a:rPr>
                        <a:t>18º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sustent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grand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part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26086561"/>
                  </a:ext>
                </a:extLst>
              </a:tr>
              <a:tr h="155004">
                <a:tc>
                  <a:txBody>
                    <a:bodyPr/>
                    <a:lstStyle/>
                    <a:p>
                      <a:pPr algn="l">
                        <a:lnSpc>
                          <a:spcPct val="107000"/>
                        </a:lnSpc>
                        <a:spcAft>
                          <a:spcPts val="800"/>
                        </a:spcAft>
                      </a:pPr>
                      <a:r>
                        <a:rPr lang="pt-BR" sz="1400">
                          <a:effectLst/>
                        </a:rPr>
                        <a:t>19º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direit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cultur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invest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0804795"/>
                  </a:ext>
                </a:extLst>
              </a:tr>
              <a:tr h="155004">
                <a:tc>
                  <a:txBody>
                    <a:bodyPr/>
                    <a:lstStyle/>
                    <a:p>
                      <a:pPr algn="l">
                        <a:lnSpc>
                          <a:spcPct val="107000"/>
                        </a:lnSpc>
                        <a:spcAft>
                          <a:spcPts val="800"/>
                        </a:spcAft>
                      </a:pPr>
                      <a:r>
                        <a:rPr lang="pt-BR" sz="1400">
                          <a:effectLst/>
                        </a:rPr>
                        <a:t>20º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seguranc</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sistem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maior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dirty="0">
                          <a:effectLst/>
                        </a:rPr>
                        <a:t>setor</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0592272"/>
                  </a:ext>
                </a:extLst>
              </a:tr>
            </a:tbl>
          </a:graphicData>
        </a:graphic>
      </p:graphicFrame>
    </p:spTree>
    <p:extLst>
      <p:ext uri="{BB962C8B-B14F-4D97-AF65-F5344CB8AC3E}">
        <p14:creationId xmlns:p14="http://schemas.microsoft.com/office/powerpoint/2010/main" val="24594845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02368" y="324402"/>
            <a:ext cx="10788942" cy="5631679"/>
          </a:xfrm>
        </p:spPr>
        <p:txBody>
          <a:bodyPr>
            <a:noAutofit/>
          </a:bodyPr>
          <a:lstStyle/>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r>
              <a:rPr lang="pt-BR" dirty="0">
                <a:solidFill>
                  <a:schemeClr val="bg1"/>
                </a:solidFill>
                <a:effectLst/>
                <a:ea typeface="Calibri" panose="020F0502020204030204" pitchFamily="34" charset="0"/>
                <a:cs typeface="Times New Roman" panose="02020603050405020304" pitchFamily="18" charset="0"/>
              </a:rPr>
              <a:t>Tabela </a:t>
            </a:r>
            <a:r>
              <a:rPr lang="pt-BR" dirty="0">
                <a:solidFill>
                  <a:schemeClr val="bg1"/>
                </a:solidFill>
                <a:ea typeface="Calibri" panose="020F0502020204030204" pitchFamily="34" charset="0"/>
                <a:cs typeface="Times New Roman" panose="02020603050405020304" pitchFamily="18" charset="0"/>
              </a:rPr>
              <a:t>3</a:t>
            </a:r>
            <a:r>
              <a:rPr lang="pt-BR" dirty="0">
                <a:solidFill>
                  <a:schemeClr val="bg1"/>
                </a:solidFill>
                <a:effectLst/>
                <a:ea typeface="Calibri" panose="020F0502020204030204" pitchFamily="34" charset="0"/>
                <a:cs typeface="Times New Roman" panose="02020603050405020304" pitchFamily="18" charset="0"/>
              </a:rPr>
              <a:t> – Termos mais frequentes no </a:t>
            </a:r>
            <a:r>
              <a:rPr lang="pt-BR" i="1" dirty="0">
                <a:solidFill>
                  <a:schemeClr val="bg1"/>
                </a:solidFill>
                <a:effectLst/>
                <a:ea typeface="Calibri" panose="020F0502020204030204" pitchFamily="34" charset="0"/>
                <a:cs typeface="Times New Roman" panose="02020603050405020304" pitchFamily="18" charset="0"/>
              </a:rPr>
              <a:t>corpus</a:t>
            </a:r>
            <a:r>
              <a:rPr lang="pt-BR" dirty="0">
                <a:solidFill>
                  <a:schemeClr val="bg1"/>
                </a:solidFill>
                <a:effectLst/>
                <a:ea typeface="Calibri" panose="020F0502020204030204" pitchFamily="34" charset="0"/>
                <a:cs typeface="Times New Roman" panose="02020603050405020304" pitchFamily="18" charset="0"/>
              </a:rPr>
              <a:t> das eleições estaduais</a:t>
            </a: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r>
              <a:rPr lang="pt-BR" dirty="0">
                <a:solidFill>
                  <a:schemeClr val="bg1"/>
                </a:solidFill>
                <a:effectLst/>
                <a:ea typeface="Calibri" panose="020F0502020204030204" pitchFamily="34" charset="0"/>
                <a:cs typeface="Times New Roman" panose="02020603050405020304" pitchFamily="18" charset="0"/>
              </a:rPr>
              <a:t>                                       Fonte: elaboração própria.</a:t>
            </a:r>
          </a:p>
        </p:txBody>
      </p:sp>
      <p:graphicFrame>
        <p:nvGraphicFramePr>
          <p:cNvPr id="2" name="Tabela 1">
            <a:extLst>
              <a:ext uri="{FF2B5EF4-FFF2-40B4-BE49-F238E27FC236}">
                <a16:creationId xmlns:a16="http://schemas.microsoft.com/office/drawing/2014/main" id="{E7845D25-EF0D-4A17-963F-D8B1F870F868}"/>
              </a:ext>
            </a:extLst>
          </p:cNvPr>
          <p:cNvGraphicFramePr>
            <a:graphicFrameLocks noGrp="1"/>
          </p:cNvGraphicFramePr>
          <p:nvPr>
            <p:extLst>
              <p:ext uri="{D42A27DB-BD31-4B8C-83A1-F6EECF244321}">
                <p14:modId xmlns:p14="http://schemas.microsoft.com/office/powerpoint/2010/main" val="1342978032"/>
              </p:ext>
            </p:extLst>
          </p:nvPr>
        </p:nvGraphicFramePr>
        <p:xfrm>
          <a:off x="3418639" y="1253009"/>
          <a:ext cx="5756400" cy="4576572"/>
        </p:xfrm>
        <a:graphic>
          <a:graphicData uri="http://schemas.openxmlformats.org/drawingml/2006/table">
            <a:tbl>
              <a:tblPr firstRow="1" firstCol="1" bandRow="1">
                <a:tableStyleId>{5C22544A-7EE6-4342-B048-85BDC9FD1C3A}</a:tableStyleId>
              </a:tblPr>
              <a:tblGrid>
                <a:gridCol w="500400">
                  <a:extLst>
                    <a:ext uri="{9D8B030D-6E8A-4147-A177-3AD203B41FA5}">
                      <a16:colId xmlns:a16="http://schemas.microsoft.com/office/drawing/2014/main" val="3510919538"/>
                    </a:ext>
                  </a:extLst>
                </a:gridCol>
                <a:gridCol w="1314000">
                  <a:extLst>
                    <a:ext uri="{9D8B030D-6E8A-4147-A177-3AD203B41FA5}">
                      <a16:colId xmlns:a16="http://schemas.microsoft.com/office/drawing/2014/main" val="2472583503"/>
                    </a:ext>
                  </a:extLst>
                </a:gridCol>
                <a:gridCol w="1314000">
                  <a:extLst>
                    <a:ext uri="{9D8B030D-6E8A-4147-A177-3AD203B41FA5}">
                      <a16:colId xmlns:a16="http://schemas.microsoft.com/office/drawing/2014/main" val="3408707073"/>
                    </a:ext>
                  </a:extLst>
                </a:gridCol>
                <a:gridCol w="1314000">
                  <a:extLst>
                    <a:ext uri="{9D8B030D-6E8A-4147-A177-3AD203B41FA5}">
                      <a16:colId xmlns:a16="http://schemas.microsoft.com/office/drawing/2014/main" val="3355926960"/>
                    </a:ext>
                  </a:extLst>
                </a:gridCol>
                <a:gridCol w="1314000">
                  <a:extLst>
                    <a:ext uri="{9D8B030D-6E8A-4147-A177-3AD203B41FA5}">
                      <a16:colId xmlns:a16="http://schemas.microsoft.com/office/drawing/2014/main" val="1173042627"/>
                    </a:ext>
                  </a:extLst>
                </a:gridCol>
              </a:tblGrid>
              <a:tr h="0">
                <a:tc>
                  <a:txBody>
                    <a:bodyPr/>
                    <a:lstStyle/>
                    <a:p>
                      <a:pPr algn="l">
                        <a:lnSpc>
                          <a:spcPct val="107000"/>
                        </a:lnSpc>
                        <a:spcAft>
                          <a:spcPts val="800"/>
                        </a:spcAft>
                      </a:pPr>
                      <a:r>
                        <a:rPr lang="pt-BR" sz="1400">
                          <a:effectLst/>
                        </a:rPr>
                        <a:t> </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dirty="0">
                          <a:effectLst/>
                        </a:rPr>
                        <a:t>Direita</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Centro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Esquerda</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Total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87095809"/>
                  </a:ext>
                </a:extLst>
              </a:tr>
              <a:tr h="0">
                <a:tc>
                  <a:txBody>
                    <a:bodyPr/>
                    <a:lstStyle/>
                    <a:p>
                      <a:pPr algn="l">
                        <a:lnSpc>
                          <a:spcPct val="107000"/>
                        </a:lnSpc>
                        <a:spcAft>
                          <a:spcPts val="800"/>
                        </a:spcAft>
                      </a:pPr>
                      <a:r>
                        <a:rPr lang="pt-BR" sz="1400">
                          <a:effectLst/>
                        </a:rPr>
                        <a:t>1º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estad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dirty="0" err="1">
                          <a:effectLst/>
                        </a:rPr>
                        <a:t>estad</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dirty="0" err="1">
                          <a:effectLst/>
                        </a:rPr>
                        <a:t>estad</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dirty="0" err="1">
                          <a:effectLst/>
                        </a:rPr>
                        <a:t>estad</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81664873"/>
                  </a:ext>
                </a:extLst>
              </a:tr>
              <a:tr h="0">
                <a:tc>
                  <a:txBody>
                    <a:bodyPr/>
                    <a:lstStyle/>
                    <a:p>
                      <a:pPr algn="l">
                        <a:lnSpc>
                          <a:spcPct val="107000"/>
                        </a:lnSpc>
                        <a:spcAft>
                          <a:spcPts val="800"/>
                        </a:spcAft>
                      </a:pPr>
                      <a:r>
                        <a:rPr lang="pt-BR" sz="1400">
                          <a:effectLst/>
                        </a:rPr>
                        <a:t>2º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7727737"/>
                  </a:ext>
                </a:extLst>
              </a:tr>
              <a:tr h="0">
                <a:tc>
                  <a:txBody>
                    <a:bodyPr/>
                    <a:lstStyle/>
                    <a:p>
                      <a:pPr algn="l">
                        <a:lnSpc>
                          <a:spcPct val="107000"/>
                        </a:lnSpc>
                        <a:spcAft>
                          <a:spcPts val="800"/>
                        </a:spcAft>
                      </a:pPr>
                      <a:r>
                        <a:rPr lang="pt-BR" sz="1400">
                          <a:effectLst/>
                        </a:rPr>
                        <a:t>3º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56243911"/>
                  </a:ext>
                </a:extLst>
              </a:tr>
              <a:tr h="0">
                <a:tc>
                  <a:txBody>
                    <a:bodyPr/>
                    <a:lstStyle/>
                    <a:p>
                      <a:pPr algn="l">
                        <a:lnSpc>
                          <a:spcPct val="107000"/>
                        </a:lnSpc>
                        <a:spcAft>
                          <a:spcPts val="800"/>
                        </a:spcAft>
                      </a:pPr>
                      <a:r>
                        <a:rPr lang="pt-BR" sz="1400">
                          <a:effectLst/>
                        </a:rPr>
                        <a:t>4º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04246563"/>
                  </a:ext>
                </a:extLst>
              </a:tr>
              <a:tr h="0">
                <a:tc>
                  <a:txBody>
                    <a:bodyPr/>
                    <a:lstStyle/>
                    <a:p>
                      <a:pPr algn="l">
                        <a:lnSpc>
                          <a:spcPct val="107000"/>
                        </a:lnSpc>
                        <a:spcAft>
                          <a:spcPts val="800"/>
                        </a:spcAft>
                      </a:pPr>
                      <a:r>
                        <a:rPr lang="pt-BR" sz="1400">
                          <a:effectLst/>
                        </a:rPr>
                        <a:t>5º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melhor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0762897"/>
                  </a:ext>
                </a:extLst>
              </a:tr>
              <a:tr h="0">
                <a:tc>
                  <a:txBody>
                    <a:bodyPr/>
                    <a:lstStyle/>
                    <a:p>
                      <a:pPr algn="l">
                        <a:lnSpc>
                          <a:spcPct val="107000"/>
                        </a:lnSpc>
                        <a:spcAft>
                          <a:spcPts val="800"/>
                        </a:spcAft>
                      </a:pPr>
                      <a:r>
                        <a:rPr lang="pt-BR" sz="1400">
                          <a:effectLst/>
                        </a:rPr>
                        <a:t>6º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melhor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11747390"/>
                  </a:ext>
                </a:extLst>
              </a:tr>
              <a:tr h="0">
                <a:tc>
                  <a:txBody>
                    <a:bodyPr/>
                    <a:lstStyle/>
                    <a:p>
                      <a:pPr algn="l">
                        <a:lnSpc>
                          <a:spcPct val="107000"/>
                        </a:lnSpc>
                        <a:spcAft>
                          <a:spcPts val="800"/>
                        </a:spcAft>
                      </a:pPr>
                      <a:r>
                        <a:rPr lang="pt-BR" sz="1400">
                          <a:effectLst/>
                        </a:rPr>
                        <a:t>7º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0485699"/>
                  </a:ext>
                </a:extLst>
              </a:tr>
              <a:tr h="0">
                <a:tc>
                  <a:txBody>
                    <a:bodyPr/>
                    <a:lstStyle/>
                    <a:p>
                      <a:pPr algn="l">
                        <a:lnSpc>
                          <a:spcPct val="107000"/>
                        </a:lnSpc>
                        <a:spcAft>
                          <a:spcPts val="800"/>
                        </a:spcAft>
                      </a:pPr>
                      <a:r>
                        <a:rPr lang="pt-BR" sz="1400">
                          <a:effectLst/>
                        </a:rPr>
                        <a:t>8º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dirty="0">
                          <a:effectLst/>
                        </a:rPr>
                        <a:t>escol</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dirty="0">
                          <a:effectLst/>
                        </a:rPr>
                        <a:t>estadual</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garant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Bnov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89809486"/>
                  </a:ext>
                </a:extLst>
              </a:tr>
              <a:tr h="0">
                <a:tc>
                  <a:txBody>
                    <a:bodyPr/>
                    <a:lstStyle/>
                    <a:p>
                      <a:pPr algn="l">
                        <a:lnSpc>
                          <a:spcPct val="107000"/>
                        </a:lnSpc>
                        <a:spcAft>
                          <a:spcPts val="800"/>
                        </a:spcAft>
                      </a:pPr>
                      <a:r>
                        <a:rPr lang="pt-BR" sz="1400">
                          <a:effectLst/>
                        </a:rPr>
                        <a:t>9º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sistem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direit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estadual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86863101"/>
                  </a:ext>
                </a:extLst>
              </a:tr>
              <a:tr h="0">
                <a:tc>
                  <a:txBody>
                    <a:bodyPr/>
                    <a:lstStyle/>
                    <a:p>
                      <a:pPr algn="l">
                        <a:lnSpc>
                          <a:spcPct val="107000"/>
                        </a:lnSpc>
                        <a:spcAft>
                          <a:spcPts val="800"/>
                        </a:spcAft>
                      </a:pPr>
                      <a:r>
                        <a:rPr lang="pt-BR" sz="1400">
                          <a:effectLst/>
                        </a:rPr>
                        <a:t>10º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implant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estadual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44672345"/>
                  </a:ext>
                </a:extLst>
              </a:tr>
              <a:tr h="0">
                <a:tc>
                  <a:txBody>
                    <a:bodyPr/>
                    <a:lstStyle/>
                    <a:p>
                      <a:pPr algn="l">
                        <a:lnSpc>
                          <a:spcPct val="107000"/>
                        </a:lnSpc>
                        <a:spcAft>
                          <a:spcPts val="800"/>
                        </a:spcAft>
                      </a:pPr>
                      <a:r>
                        <a:rPr lang="pt-BR" sz="1400">
                          <a:effectLst/>
                        </a:rPr>
                        <a:t>11º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sistem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invest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form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melhor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1945959"/>
                  </a:ext>
                </a:extLst>
              </a:tr>
              <a:tr h="0">
                <a:tc>
                  <a:txBody>
                    <a:bodyPr/>
                    <a:lstStyle/>
                    <a:p>
                      <a:pPr algn="l">
                        <a:lnSpc>
                          <a:spcPct val="107000"/>
                        </a:lnSpc>
                        <a:spcAft>
                          <a:spcPts val="800"/>
                        </a:spcAft>
                      </a:pPr>
                      <a:r>
                        <a:rPr lang="pt-BR" sz="1400">
                          <a:effectLst/>
                        </a:rPr>
                        <a:t>12º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sistem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59684523"/>
                  </a:ext>
                </a:extLst>
              </a:tr>
              <a:tr h="0">
                <a:tc>
                  <a:txBody>
                    <a:bodyPr/>
                    <a:lstStyle/>
                    <a:p>
                      <a:pPr algn="l">
                        <a:lnSpc>
                          <a:spcPct val="107000"/>
                        </a:lnSpc>
                        <a:spcAft>
                          <a:spcPts val="800"/>
                        </a:spcAft>
                      </a:pPr>
                      <a:r>
                        <a:rPr lang="pt-BR" sz="1400">
                          <a:effectLst/>
                        </a:rPr>
                        <a:t>13º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estadual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cultur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garant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16011340"/>
                  </a:ext>
                </a:extLst>
              </a:tr>
              <a:tr h="0">
                <a:tc>
                  <a:txBody>
                    <a:bodyPr/>
                    <a:lstStyle/>
                    <a:p>
                      <a:pPr algn="l">
                        <a:lnSpc>
                          <a:spcPct val="107000"/>
                        </a:lnSpc>
                        <a:spcAft>
                          <a:spcPts val="800"/>
                        </a:spcAft>
                      </a:pPr>
                      <a:r>
                        <a:rPr lang="pt-BR" sz="1400">
                          <a:effectLst/>
                        </a:rPr>
                        <a:t>14º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projet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projet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part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form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4823294"/>
                  </a:ext>
                </a:extLst>
              </a:tr>
              <a:tr h="0">
                <a:tc>
                  <a:txBody>
                    <a:bodyPr/>
                    <a:lstStyle/>
                    <a:p>
                      <a:pPr algn="l">
                        <a:lnSpc>
                          <a:spcPct val="107000"/>
                        </a:lnSpc>
                        <a:spcAft>
                          <a:spcPts val="800"/>
                        </a:spcAft>
                      </a:pPr>
                      <a:r>
                        <a:rPr lang="pt-BR" sz="1400">
                          <a:effectLst/>
                        </a:rPr>
                        <a:t>15º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outr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atend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educ</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outro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42350928"/>
                  </a:ext>
                </a:extLst>
              </a:tr>
              <a:tr h="0">
                <a:tc>
                  <a:txBody>
                    <a:bodyPr/>
                    <a:lstStyle/>
                    <a:p>
                      <a:pPr algn="l">
                        <a:lnSpc>
                          <a:spcPct val="107000"/>
                        </a:lnSpc>
                        <a:spcAft>
                          <a:spcPts val="800"/>
                        </a:spcAft>
                      </a:pPr>
                      <a:r>
                        <a:rPr lang="pt-BR" sz="1400">
                          <a:effectLst/>
                        </a:rPr>
                        <a:t>16º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seguran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recurs</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grand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escol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65158440"/>
                  </a:ext>
                </a:extLst>
              </a:tr>
              <a:tr h="0">
                <a:tc>
                  <a:txBody>
                    <a:bodyPr/>
                    <a:lstStyle/>
                    <a:p>
                      <a:pPr algn="l">
                        <a:lnSpc>
                          <a:spcPct val="107000"/>
                        </a:lnSpc>
                        <a:spcAft>
                          <a:spcPts val="800"/>
                        </a:spcAft>
                      </a:pPr>
                      <a:r>
                        <a:rPr lang="pt-BR" sz="1400">
                          <a:effectLst/>
                        </a:rPr>
                        <a:t>17º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recurs</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apoi</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educ</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89062943"/>
                  </a:ext>
                </a:extLst>
              </a:tr>
              <a:tr h="0">
                <a:tc>
                  <a:txBody>
                    <a:bodyPr/>
                    <a:lstStyle/>
                    <a:p>
                      <a:pPr algn="l">
                        <a:lnSpc>
                          <a:spcPct val="107000"/>
                        </a:lnSpc>
                        <a:spcAft>
                          <a:spcPts val="800"/>
                        </a:spcAft>
                      </a:pPr>
                      <a:r>
                        <a:rPr lang="pt-BR" sz="1400">
                          <a:effectLst/>
                        </a:rPr>
                        <a:t>18º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form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projet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17313880"/>
                  </a:ext>
                </a:extLst>
              </a:tr>
              <a:tr h="0">
                <a:tc>
                  <a:txBody>
                    <a:bodyPr/>
                    <a:lstStyle/>
                    <a:p>
                      <a:pPr algn="l">
                        <a:lnSpc>
                          <a:spcPct val="107000"/>
                        </a:lnSpc>
                        <a:spcAft>
                          <a:spcPts val="800"/>
                        </a:spcAft>
                      </a:pPr>
                      <a:r>
                        <a:rPr lang="pt-BR" sz="1400">
                          <a:effectLst/>
                        </a:rPr>
                        <a:t>19º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implant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produt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sistem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pod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28696295"/>
                  </a:ext>
                </a:extLst>
              </a:tr>
              <a:tr h="0">
                <a:tc>
                  <a:txBody>
                    <a:bodyPr/>
                    <a:lstStyle/>
                    <a:p>
                      <a:pPr algn="l">
                        <a:lnSpc>
                          <a:spcPct val="107000"/>
                        </a:lnSpc>
                        <a:spcAft>
                          <a:spcPts val="800"/>
                        </a:spcAft>
                      </a:pPr>
                      <a:r>
                        <a:rPr lang="pt-BR" sz="1400">
                          <a:effectLst/>
                        </a:rPr>
                        <a:t>20º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pt-BR" sz="1400">
                          <a:effectLst/>
                        </a:rPr>
                        <a:t>produt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escol </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a:effectLst/>
                        </a:rPr>
                        <a:t>outr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pPr>
                      <a:r>
                        <a:rPr lang="pt-BR" sz="1400" dirty="0" err="1">
                          <a:effectLst/>
                        </a:rPr>
                        <a:t>recurs</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33933831"/>
                  </a:ext>
                </a:extLst>
              </a:tr>
            </a:tbl>
          </a:graphicData>
        </a:graphic>
      </p:graphicFrame>
    </p:spTree>
    <p:extLst>
      <p:ext uri="{BB962C8B-B14F-4D97-AF65-F5344CB8AC3E}">
        <p14:creationId xmlns:p14="http://schemas.microsoft.com/office/powerpoint/2010/main" val="1153926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02368" y="324402"/>
            <a:ext cx="10788942" cy="5631679"/>
          </a:xfrm>
        </p:spPr>
        <p:txBody>
          <a:bodyPr>
            <a:noAutofit/>
          </a:bodyPr>
          <a:lstStyle/>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r>
              <a:rPr lang="pt-BR" dirty="0">
                <a:solidFill>
                  <a:schemeClr val="bg1"/>
                </a:solidFill>
                <a:effectLst/>
                <a:ea typeface="Calibri" panose="020F0502020204030204" pitchFamily="34" charset="0"/>
                <a:cs typeface="Times New Roman" panose="02020603050405020304" pitchFamily="18" charset="0"/>
              </a:rPr>
              <a:t>Tabela 4 – Termos mais frequentes no </a:t>
            </a:r>
            <a:r>
              <a:rPr lang="pt-BR" i="1" dirty="0">
                <a:solidFill>
                  <a:schemeClr val="bg1"/>
                </a:solidFill>
                <a:effectLst/>
                <a:ea typeface="Calibri" panose="020F0502020204030204" pitchFamily="34" charset="0"/>
                <a:cs typeface="Times New Roman" panose="02020603050405020304" pitchFamily="18" charset="0"/>
              </a:rPr>
              <a:t>corpus</a:t>
            </a:r>
            <a:r>
              <a:rPr lang="pt-BR" dirty="0">
                <a:solidFill>
                  <a:schemeClr val="bg1"/>
                </a:solidFill>
                <a:effectLst/>
                <a:ea typeface="Calibri" panose="020F0502020204030204" pitchFamily="34" charset="0"/>
                <a:cs typeface="Times New Roman" panose="02020603050405020304" pitchFamily="18" charset="0"/>
              </a:rPr>
              <a:t> das eleições municipais</a:t>
            </a: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ctr">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endParaRPr lang="pt-BR" dirty="0">
              <a:solidFill>
                <a:schemeClr val="bg1"/>
              </a:solidFill>
              <a:ea typeface="Calibri" panose="020F0502020204030204" pitchFamily="34" charset="0"/>
              <a:cs typeface="Times New Roman" panose="02020603050405020304" pitchFamily="18" charset="0"/>
            </a:endParaRPr>
          </a:p>
          <a:p>
            <a:pPr marL="128016" lvl="1" indent="0" algn="just">
              <a:lnSpc>
                <a:spcPct val="107000"/>
              </a:lnSpc>
              <a:spcAft>
                <a:spcPts val="800"/>
              </a:spcAft>
              <a:buNone/>
            </a:pPr>
            <a:r>
              <a:rPr lang="pt-BR" dirty="0">
                <a:solidFill>
                  <a:schemeClr val="bg1"/>
                </a:solidFill>
                <a:effectLst/>
                <a:ea typeface="Calibri" panose="020F0502020204030204" pitchFamily="34" charset="0"/>
                <a:cs typeface="Times New Roman" panose="02020603050405020304" pitchFamily="18" charset="0"/>
              </a:rPr>
              <a:t>                                       Fonte: elaboração própria.</a:t>
            </a:r>
          </a:p>
        </p:txBody>
      </p:sp>
      <p:graphicFrame>
        <p:nvGraphicFramePr>
          <p:cNvPr id="4" name="Tabela 3">
            <a:extLst>
              <a:ext uri="{FF2B5EF4-FFF2-40B4-BE49-F238E27FC236}">
                <a16:creationId xmlns:a16="http://schemas.microsoft.com/office/drawing/2014/main" id="{A7C5E088-2E0F-474D-B580-B0C6583D9AAF}"/>
              </a:ext>
            </a:extLst>
          </p:cNvPr>
          <p:cNvGraphicFramePr>
            <a:graphicFrameLocks noGrp="1"/>
          </p:cNvGraphicFramePr>
          <p:nvPr>
            <p:extLst>
              <p:ext uri="{D42A27DB-BD31-4B8C-83A1-F6EECF244321}">
                <p14:modId xmlns:p14="http://schemas.microsoft.com/office/powerpoint/2010/main" val="1666667744"/>
              </p:ext>
            </p:extLst>
          </p:nvPr>
        </p:nvGraphicFramePr>
        <p:xfrm>
          <a:off x="3418639" y="1258114"/>
          <a:ext cx="5756400" cy="4576572"/>
        </p:xfrm>
        <a:graphic>
          <a:graphicData uri="http://schemas.openxmlformats.org/drawingml/2006/table">
            <a:tbl>
              <a:tblPr firstRow="1" firstCol="1" bandRow="1">
                <a:tableStyleId>{5C22544A-7EE6-4342-B048-85BDC9FD1C3A}</a:tableStyleId>
              </a:tblPr>
              <a:tblGrid>
                <a:gridCol w="500400">
                  <a:extLst>
                    <a:ext uri="{9D8B030D-6E8A-4147-A177-3AD203B41FA5}">
                      <a16:colId xmlns:a16="http://schemas.microsoft.com/office/drawing/2014/main" val="1058332647"/>
                    </a:ext>
                  </a:extLst>
                </a:gridCol>
                <a:gridCol w="1314000">
                  <a:extLst>
                    <a:ext uri="{9D8B030D-6E8A-4147-A177-3AD203B41FA5}">
                      <a16:colId xmlns:a16="http://schemas.microsoft.com/office/drawing/2014/main" val="1886217749"/>
                    </a:ext>
                  </a:extLst>
                </a:gridCol>
                <a:gridCol w="1314000">
                  <a:extLst>
                    <a:ext uri="{9D8B030D-6E8A-4147-A177-3AD203B41FA5}">
                      <a16:colId xmlns:a16="http://schemas.microsoft.com/office/drawing/2014/main" val="4030747345"/>
                    </a:ext>
                  </a:extLst>
                </a:gridCol>
                <a:gridCol w="1314000">
                  <a:extLst>
                    <a:ext uri="{9D8B030D-6E8A-4147-A177-3AD203B41FA5}">
                      <a16:colId xmlns:a16="http://schemas.microsoft.com/office/drawing/2014/main" val="187522567"/>
                    </a:ext>
                  </a:extLst>
                </a:gridCol>
                <a:gridCol w="1314000">
                  <a:extLst>
                    <a:ext uri="{9D8B030D-6E8A-4147-A177-3AD203B41FA5}">
                      <a16:colId xmlns:a16="http://schemas.microsoft.com/office/drawing/2014/main" val="4284208618"/>
                    </a:ext>
                  </a:extLst>
                </a:gridCol>
              </a:tblGrid>
              <a:tr h="0">
                <a:tc>
                  <a:txBody>
                    <a:bodyPr/>
                    <a:lstStyle/>
                    <a:p>
                      <a:pPr algn="ctr">
                        <a:lnSpc>
                          <a:spcPct val="107000"/>
                        </a:lnSpc>
                        <a:spcAft>
                          <a:spcPts val="800"/>
                        </a:spcAft>
                      </a:pPr>
                      <a:r>
                        <a:rPr lang="pt-BR" sz="1400">
                          <a:effectLst/>
                        </a:rPr>
                        <a:t> </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tabLst>
                          <a:tab pos="397510" algn="l"/>
                          <a:tab pos="465455" algn="ctr"/>
                        </a:tabLst>
                      </a:pPr>
                      <a:r>
                        <a:rPr lang="pt-BR" sz="1400">
                          <a:effectLst/>
                        </a:rPr>
                        <a:t>Direita</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pt-BR" sz="1400">
                          <a:effectLst/>
                        </a:rPr>
                        <a:t>Centro</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pt-BR" sz="1400">
                          <a:effectLst/>
                        </a:rPr>
                        <a:t>Esquerda</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pPr>
                      <a:r>
                        <a:rPr lang="pt-BR" sz="1400">
                          <a:effectLst/>
                        </a:rPr>
                        <a:t>Total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9182703"/>
                  </a:ext>
                </a:extLst>
              </a:tr>
              <a:tr h="0">
                <a:tc>
                  <a:txBody>
                    <a:bodyPr/>
                    <a:lstStyle/>
                    <a:p>
                      <a:pPr algn="just">
                        <a:lnSpc>
                          <a:spcPct val="107000"/>
                        </a:lnSpc>
                        <a:spcAft>
                          <a:spcPts val="800"/>
                        </a:spcAft>
                      </a:pPr>
                      <a:r>
                        <a:rPr lang="pt-BR" sz="1400">
                          <a:effectLst/>
                        </a:rPr>
                        <a:t>1º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cidad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cidad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cidad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cidad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4622982"/>
                  </a:ext>
                </a:extLst>
              </a:tr>
              <a:tr h="0">
                <a:tc>
                  <a:txBody>
                    <a:bodyPr/>
                    <a:lstStyle/>
                    <a:p>
                      <a:pPr algn="just">
                        <a:lnSpc>
                          <a:spcPct val="107000"/>
                        </a:lnSpc>
                        <a:spcAft>
                          <a:spcPts val="800"/>
                        </a:spcAft>
                      </a:pPr>
                      <a:r>
                        <a:rPr lang="pt-BR" sz="1400">
                          <a:effectLst/>
                        </a:rPr>
                        <a:t>2º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municipal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municipal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municipal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9031832"/>
                  </a:ext>
                </a:extLst>
              </a:tr>
              <a:tr h="0">
                <a:tc>
                  <a:txBody>
                    <a:bodyPr/>
                    <a:lstStyle/>
                    <a:p>
                      <a:pPr algn="just">
                        <a:lnSpc>
                          <a:spcPct val="107000"/>
                        </a:lnSpc>
                        <a:spcAft>
                          <a:spcPts val="800"/>
                        </a:spcAft>
                      </a:pPr>
                      <a:r>
                        <a:rPr lang="pt-BR" sz="1400">
                          <a:effectLst/>
                        </a:rPr>
                        <a:t>3º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municipal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0740180"/>
                  </a:ext>
                </a:extLst>
              </a:tr>
              <a:tr h="0">
                <a:tc>
                  <a:txBody>
                    <a:bodyPr/>
                    <a:lstStyle/>
                    <a:p>
                      <a:pPr algn="just">
                        <a:lnSpc>
                          <a:spcPct val="107000"/>
                        </a:lnSpc>
                        <a:spcAft>
                          <a:spcPts val="800"/>
                        </a:spcAft>
                      </a:pPr>
                      <a:r>
                        <a:rPr lang="pt-BR" sz="1400" dirty="0">
                          <a:effectLst/>
                        </a:rPr>
                        <a:t>4º</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9517366"/>
                  </a:ext>
                </a:extLst>
              </a:tr>
              <a:tr h="0">
                <a:tc>
                  <a:txBody>
                    <a:bodyPr/>
                    <a:lstStyle/>
                    <a:p>
                      <a:pPr algn="just">
                        <a:lnSpc>
                          <a:spcPct val="107000"/>
                        </a:lnSpc>
                        <a:spcAft>
                          <a:spcPts val="800"/>
                        </a:spcAft>
                      </a:pPr>
                      <a:r>
                        <a:rPr lang="pt-BR" sz="1400">
                          <a:effectLst/>
                        </a:rPr>
                        <a:t>5º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popul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dirty="0">
                          <a:effectLst/>
                        </a:rPr>
                        <a:t>social</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17144024"/>
                  </a:ext>
                </a:extLst>
              </a:tr>
              <a:tr h="0">
                <a:tc>
                  <a:txBody>
                    <a:bodyPr/>
                    <a:lstStyle/>
                    <a:p>
                      <a:pPr algn="just">
                        <a:lnSpc>
                          <a:spcPct val="107000"/>
                        </a:lnSpc>
                        <a:spcAft>
                          <a:spcPts val="800"/>
                        </a:spcAft>
                      </a:pPr>
                      <a:r>
                        <a:rPr lang="pt-BR" sz="1400">
                          <a:effectLst/>
                        </a:rPr>
                        <a:t>6º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dirty="0" err="1">
                          <a:effectLst/>
                        </a:rPr>
                        <a:t>nov</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tod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desenvol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8637408"/>
                  </a:ext>
                </a:extLst>
              </a:tr>
              <a:tr h="0">
                <a:tc>
                  <a:txBody>
                    <a:bodyPr/>
                    <a:lstStyle/>
                    <a:p>
                      <a:pPr algn="just">
                        <a:lnSpc>
                          <a:spcPct val="107000"/>
                        </a:lnSpc>
                        <a:spcAft>
                          <a:spcPts val="800"/>
                        </a:spcAft>
                      </a:pPr>
                      <a:r>
                        <a:rPr lang="pt-BR" sz="1400">
                          <a:effectLst/>
                        </a:rPr>
                        <a:t>7º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dirty="0">
                          <a:effectLst/>
                        </a:rPr>
                        <a:t>escol</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melhor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9398090"/>
                  </a:ext>
                </a:extLst>
              </a:tr>
              <a:tr h="0">
                <a:tc>
                  <a:txBody>
                    <a:bodyPr/>
                    <a:lstStyle/>
                    <a:p>
                      <a:pPr algn="just">
                        <a:lnSpc>
                          <a:spcPct val="107000"/>
                        </a:lnSpc>
                        <a:spcAft>
                          <a:spcPts val="800"/>
                        </a:spcAft>
                      </a:pPr>
                      <a:r>
                        <a:rPr lang="pt-BR" sz="1400">
                          <a:effectLst/>
                        </a:rPr>
                        <a:t>8º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atend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social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desenvolv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dirty="0" err="1">
                          <a:effectLst/>
                        </a:rPr>
                        <a:t>govern</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0897836"/>
                  </a:ext>
                </a:extLst>
              </a:tr>
              <a:tr h="0">
                <a:tc>
                  <a:txBody>
                    <a:bodyPr/>
                    <a:lstStyle/>
                    <a:p>
                      <a:pPr algn="just">
                        <a:lnSpc>
                          <a:spcPct val="107000"/>
                        </a:lnSpc>
                        <a:spcAft>
                          <a:spcPts val="800"/>
                        </a:spcAft>
                      </a:pPr>
                      <a:r>
                        <a:rPr lang="pt-BR" sz="1400">
                          <a:effectLst/>
                        </a:rPr>
                        <a:t>9º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melhor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implant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cultur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escol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6160264"/>
                  </a:ext>
                </a:extLst>
              </a:tr>
              <a:tr h="0">
                <a:tc>
                  <a:txBody>
                    <a:bodyPr/>
                    <a:lstStyle/>
                    <a:p>
                      <a:pPr algn="just">
                        <a:lnSpc>
                          <a:spcPct val="107000"/>
                        </a:lnSpc>
                        <a:spcAft>
                          <a:spcPts val="800"/>
                        </a:spcAft>
                      </a:pPr>
                      <a:r>
                        <a:rPr lang="pt-BR" sz="1400">
                          <a:effectLst/>
                        </a:rPr>
                        <a:t>10º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implant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garant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cultur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2313284"/>
                  </a:ext>
                </a:extLst>
              </a:tr>
              <a:tr h="0">
                <a:tc>
                  <a:txBody>
                    <a:bodyPr/>
                    <a:lstStyle/>
                    <a:p>
                      <a:pPr algn="just">
                        <a:lnSpc>
                          <a:spcPct val="107000"/>
                        </a:lnSpc>
                        <a:spcAft>
                          <a:spcPts val="800"/>
                        </a:spcAft>
                      </a:pPr>
                      <a:r>
                        <a:rPr lang="pt-BR" sz="1400">
                          <a:effectLst/>
                        </a:rPr>
                        <a:t>11º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projet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atend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educ</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atend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8444233"/>
                  </a:ext>
                </a:extLst>
              </a:tr>
              <a:tr h="0">
                <a:tc>
                  <a:txBody>
                    <a:bodyPr/>
                    <a:lstStyle/>
                    <a:p>
                      <a:pPr algn="just">
                        <a:lnSpc>
                          <a:spcPct val="107000"/>
                        </a:lnSpc>
                        <a:spcAft>
                          <a:spcPts val="800"/>
                        </a:spcAft>
                      </a:pPr>
                      <a:r>
                        <a:rPr lang="pt-BR" sz="1400">
                          <a:effectLst/>
                        </a:rPr>
                        <a:t>12º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escol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escol</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garant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9391267"/>
                  </a:ext>
                </a:extLst>
              </a:tr>
              <a:tr h="0">
                <a:tc>
                  <a:txBody>
                    <a:bodyPr/>
                    <a:lstStyle/>
                    <a:p>
                      <a:pPr algn="just">
                        <a:lnSpc>
                          <a:spcPct val="107000"/>
                        </a:lnSpc>
                        <a:spcAft>
                          <a:spcPts val="800"/>
                        </a:spcAft>
                      </a:pPr>
                      <a:r>
                        <a:rPr lang="pt-BR" sz="1400">
                          <a:effectLst/>
                        </a:rPr>
                        <a:t>13º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cri</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urban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direit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nov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0989069"/>
                  </a:ext>
                </a:extLst>
              </a:tr>
              <a:tr h="0">
                <a:tc>
                  <a:txBody>
                    <a:bodyPr/>
                    <a:lstStyle/>
                    <a:p>
                      <a:pPr algn="just">
                        <a:lnSpc>
                          <a:spcPct val="107000"/>
                        </a:lnSpc>
                        <a:spcAft>
                          <a:spcPts val="800"/>
                        </a:spcAft>
                      </a:pPr>
                      <a:r>
                        <a:rPr lang="pt-BR" sz="1400">
                          <a:effectLst/>
                        </a:rPr>
                        <a:t>14º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urban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plan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urban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8065542"/>
                  </a:ext>
                </a:extLst>
              </a:tr>
              <a:tr h="0">
                <a:tc>
                  <a:txBody>
                    <a:bodyPr/>
                    <a:lstStyle/>
                    <a:p>
                      <a:pPr algn="just">
                        <a:lnSpc>
                          <a:spcPct val="107000"/>
                        </a:lnSpc>
                        <a:spcAft>
                          <a:spcPts val="800"/>
                        </a:spcAft>
                      </a:pPr>
                      <a:r>
                        <a:rPr lang="pt-BR" sz="1400">
                          <a:effectLst/>
                        </a:rPr>
                        <a:t>15º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intergr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cultur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particip</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educ</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6740850"/>
                  </a:ext>
                </a:extLst>
              </a:tr>
              <a:tr h="0">
                <a:tc>
                  <a:txBody>
                    <a:bodyPr/>
                    <a:lstStyle/>
                    <a:p>
                      <a:pPr algn="just">
                        <a:lnSpc>
                          <a:spcPct val="107000"/>
                        </a:lnSpc>
                        <a:spcAft>
                          <a:spcPts val="800"/>
                        </a:spcAft>
                      </a:pPr>
                      <a:r>
                        <a:rPr lang="pt-BR" sz="1400">
                          <a:effectLst/>
                        </a:rPr>
                        <a:t>16º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projet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urban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5918149"/>
                  </a:ext>
                </a:extLst>
              </a:tr>
              <a:tr h="0">
                <a:tc>
                  <a:txBody>
                    <a:bodyPr/>
                    <a:lstStyle/>
                    <a:p>
                      <a:pPr algn="just">
                        <a:lnSpc>
                          <a:spcPct val="107000"/>
                        </a:lnSpc>
                        <a:spcAft>
                          <a:spcPts val="800"/>
                        </a:spcAft>
                      </a:pPr>
                      <a:r>
                        <a:rPr lang="pt-BR" sz="1400">
                          <a:effectLst/>
                        </a:rPr>
                        <a:t>17º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govern</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ser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dev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melhor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8525993"/>
                  </a:ext>
                </a:extLst>
              </a:tr>
              <a:tr h="0">
                <a:tc>
                  <a:txBody>
                    <a:bodyPr/>
                    <a:lstStyle/>
                    <a:p>
                      <a:pPr algn="just">
                        <a:lnSpc>
                          <a:spcPct val="107000"/>
                        </a:lnSpc>
                        <a:spcAft>
                          <a:spcPts val="800"/>
                        </a:spcAft>
                      </a:pPr>
                      <a:r>
                        <a:rPr lang="pt-BR" sz="1400">
                          <a:effectLst/>
                        </a:rPr>
                        <a:t>18º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cultur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sistem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form</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implant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97790288"/>
                  </a:ext>
                </a:extLst>
              </a:tr>
              <a:tr h="0">
                <a:tc>
                  <a:txBody>
                    <a:bodyPr/>
                    <a:lstStyle/>
                    <a:p>
                      <a:pPr algn="just">
                        <a:lnSpc>
                          <a:spcPct val="107000"/>
                        </a:lnSpc>
                        <a:spcAft>
                          <a:spcPts val="800"/>
                        </a:spcAft>
                      </a:pPr>
                      <a:r>
                        <a:rPr lang="pt-BR" sz="1400">
                          <a:effectLst/>
                        </a:rPr>
                        <a:t>19º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red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trabalh</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outr</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projet</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0423952"/>
                  </a:ext>
                </a:extLst>
              </a:tr>
              <a:tr h="0">
                <a:tc>
                  <a:txBody>
                    <a:bodyPr/>
                    <a:lstStyle/>
                    <a:p>
                      <a:pPr algn="just">
                        <a:lnSpc>
                          <a:spcPct val="107000"/>
                        </a:lnSpc>
                        <a:spcAft>
                          <a:spcPts val="800"/>
                        </a:spcAft>
                      </a:pPr>
                      <a:r>
                        <a:rPr lang="pt-BR" sz="1400">
                          <a:effectLst/>
                        </a:rPr>
                        <a:t>20º</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promov</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educ</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a:effectLst/>
                        </a:rPr>
                        <a:t>pod</a:t>
                      </a:r>
                      <a:endParaRPr lang="pt-B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pt-BR" sz="1400" dirty="0">
                          <a:effectLst/>
                        </a:rPr>
                        <a:t>cri</a:t>
                      </a: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9329516"/>
                  </a:ext>
                </a:extLst>
              </a:tr>
            </a:tbl>
          </a:graphicData>
        </a:graphic>
      </p:graphicFrame>
    </p:spTree>
    <p:extLst>
      <p:ext uri="{BB962C8B-B14F-4D97-AF65-F5344CB8AC3E}">
        <p14:creationId xmlns:p14="http://schemas.microsoft.com/office/powerpoint/2010/main" val="32247674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86326" y="388570"/>
            <a:ext cx="10788942" cy="5631679"/>
          </a:xfrm>
        </p:spPr>
        <p:txBody>
          <a:bodyPr>
            <a:noAutofit/>
          </a:bodyPr>
          <a:lstStyle/>
          <a:p>
            <a:pPr>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rPr>
              <a:t>Apesar de algumas variações, a descrição dos termos mais frequentes não é de tudo útil para pensar a classificação ideológica dos partidos, por isso a importância de analisá-los por meio do modelo de escalonamento, </a:t>
            </a:r>
            <a:r>
              <a:rPr lang="pt-BR" i="1" dirty="0" err="1">
                <a:solidFill>
                  <a:schemeClr val="bg1"/>
                </a:solidFill>
                <a:effectLst/>
                <a:ea typeface="Calibri" panose="020F0502020204030204" pitchFamily="34" charset="0"/>
              </a:rPr>
              <a:t>wordfish</a:t>
            </a:r>
            <a:r>
              <a:rPr lang="pt-BR" dirty="0">
                <a:solidFill>
                  <a:schemeClr val="bg1"/>
                </a:solidFill>
                <a:effectLst/>
                <a:ea typeface="Calibri" panose="020F0502020204030204" pitchFamily="34" charset="0"/>
              </a:rPr>
              <a:t>. </a:t>
            </a:r>
          </a:p>
          <a:p>
            <a:pPr>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d</a:t>
            </a:r>
            <a:r>
              <a:rPr lang="pt-BR" dirty="0">
                <a:solidFill>
                  <a:schemeClr val="bg1"/>
                </a:solidFill>
                <a:effectLst/>
                <a:ea typeface="Calibri" panose="020F0502020204030204" pitchFamily="34" charset="0"/>
                <a:cs typeface="Times New Roman" panose="02020603050405020304" pitchFamily="18" charset="0"/>
              </a:rPr>
              <a:t>iferentemente dos resultados obtidos através do uso da codificação </a:t>
            </a:r>
            <a:r>
              <a:rPr lang="pt-BR" i="1" dirty="0">
                <a:solidFill>
                  <a:schemeClr val="bg1"/>
                </a:solidFill>
                <a:effectLst/>
                <a:ea typeface="Calibri" panose="020F0502020204030204" pitchFamily="34" charset="0"/>
                <a:cs typeface="Times New Roman" panose="02020603050405020304" pitchFamily="18" charset="0"/>
              </a:rPr>
              <a:t>MARPOR</a:t>
            </a:r>
            <a:r>
              <a:rPr lang="pt-BR" dirty="0">
                <a:solidFill>
                  <a:schemeClr val="bg1"/>
                </a:solidFill>
                <a:effectLst/>
                <a:ea typeface="Calibri" panose="020F0502020204030204" pitchFamily="34" charset="0"/>
                <a:cs typeface="Times New Roman" panose="02020603050405020304" pitchFamily="18" charset="0"/>
              </a:rPr>
              <a:t>, o </a:t>
            </a:r>
            <a:r>
              <a:rPr lang="pt-BR" i="1" dirty="0" err="1">
                <a:solidFill>
                  <a:schemeClr val="bg1"/>
                </a:solidFill>
                <a:effectLst/>
                <a:ea typeface="Calibri" panose="020F0502020204030204" pitchFamily="34" charset="0"/>
                <a:cs typeface="Times New Roman" panose="02020603050405020304" pitchFamily="18" charset="0"/>
              </a:rPr>
              <a:t>wordfish</a:t>
            </a:r>
            <a:r>
              <a:rPr lang="pt-BR" dirty="0">
                <a:solidFill>
                  <a:schemeClr val="bg1"/>
                </a:solidFill>
                <a:effectLst/>
                <a:ea typeface="Calibri" panose="020F0502020204030204" pitchFamily="34" charset="0"/>
                <a:cs typeface="Times New Roman" panose="02020603050405020304" pitchFamily="18" charset="0"/>
              </a:rPr>
              <a:t> escalona as legendas mais ou menos próximas ao centro do espectro (ideológico?), embora a maioria delas esteja à esquerda. Por essa classificação, o partido mais à direita é o PSL, em 2018, e o PCB, em 2014, o mais à esquerda. </a:t>
            </a:r>
            <a:endParaRPr lang="pt-BR" dirty="0">
              <a:solidFill>
                <a:schemeClr val="bg1"/>
              </a:solidFill>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r>
              <a:rPr lang="pt-BR" dirty="0">
                <a:solidFill>
                  <a:schemeClr val="bg1"/>
                </a:solidFill>
                <a:effectLst/>
                <a:ea typeface="Calibri" panose="020F0502020204030204" pitchFamily="34" charset="0"/>
                <a:cs typeface="Times New Roman" panose="02020603050405020304" pitchFamily="18" charset="0"/>
              </a:rPr>
              <a:t> Com exceção do programa de 2014 do PSTU, que aparece perto do centro, pode-se afirmar que o posicionamento dos partidos de esquerda é consistente com a classificação da literatura, uma vez que PT, PSOL, PSTU, PCO e PCB estão próximos e em um dos polos da escala. </a:t>
            </a:r>
          </a:p>
          <a:p>
            <a:pPr>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Isso não significa que não há inconsistências, como o fato de a plataforma do PSDB de 2014 estar entre a do PSOL (2014) e a do PSTU (2014); ou a do PSDC de 2010 se encontrar mais próxima da do PT (2014) e da do PPL (2018). No entanto, o espectro programático das eleições presidenciais parece ser fortemente organizado pela ideologia.</a:t>
            </a:r>
          </a:p>
          <a:p>
            <a:pPr>
              <a:lnSpc>
                <a:spcPct val="107000"/>
              </a:lnSpc>
              <a:spcAft>
                <a:spcPts val="800"/>
              </a:spcAft>
              <a:buFont typeface="Arial" panose="020B0604020202020204" pitchFamily="34" charset="0"/>
              <a:buChar char="•"/>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617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86326" y="388570"/>
            <a:ext cx="10788942" cy="5631679"/>
          </a:xfrm>
        </p:spPr>
        <p:txBody>
          <a:bodyPr>
            <a:noAutofit/>
          </a:bodyPr>
          <a:lstStyle/>
          <a:p>
            <a:pPr marL="0" indent="0" algn="ctr">
              <a:lnSpc>
                <a:spcPct val="107000"/>
              </a:lnSpc>
              <a:spcAft>
                <a:spcPts val="800"/>
              </a:spcAft>
              <a:buNone/>
            </a:pPr>
            <a:r>
              <a:rPr lang="pt-BR" sz="2000" dirty="0">
                <a:solidFill>
                  <a:schemeClr val="bg1"/>
                </a:solidFill>
                <a:ea typeface="Calibri" panose="020F0502020204030204" pitchFamily="34" charset="0"/>
                <a:cs typeface="Times New Roman" panose="02020603050405020304" pitchFamily="18" charset="0"/>
              </a:rPr>
              <a:t>Gráfico 3 – Competição programática presidencial (2010-2018)</a:t>
            </a: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nSpc>
                <a:spcPct val="107000"/>
              </a:lnSpc>
              <a:spcAft>
                <a:spcPts val="800"/>
              </a:spcAft>
              <a:buNone/>
            </a:pPr>
            <a:r>
              <a:rPr lang="pt-BR" sz="2000" dirty="0">
                <a:solidFill>
                  <a:schemeClr val="bg1"/>
                </a:solidFill>
                <a:effectLst/>
                <a:ea typeface="Calibri" panose="020F0502020204030204" pitchFamily="34" charset="0"/>
                <a:cs typeface="Times New Roman" panose="02020603050405020304" pitchFamily="18" charset="0"/>
              </a:rPr>
              <a:t>                                          Fonte: elaboração própria.</a:t>
            </a:r>
          </a:p>
          <a:p>
            <a:pPr>
              <a:lnSpc>
                <a:spcPct val="107000"/>
              </a:lnSpc>
              <a:spcAft>
                <a:spcPts val="800"/>
              </a:spcAft>
              <a:buFont typeface="Arial" panose="020B0604020202020204" pitchFamily="34" charset="0"/>
              <a:buChar char="•"/>
            </a:pPr>
            <a:endParaRPr lang="pt-BR" dirty="0">
              <a:solidFill>
                <a:schemeClr val="bg1"/>
              </a:solidFill>
              <a:effectLst/>
              <a:ea typeface="Calibri" panose="020F0502020204030204" pitchFamily="34" charset="0"/>
              <a:cs typeface="Times New Roman" panose="02020603050405020304" pitchFamily="18" charset="0"/>
            </a:endParaRPr>
          </a:p>
        </p:txBody>
      </p:sp>
      <p:pic>
        <p:nvPicPr>
          <p:cNvPr id="4" name="Imagem 3">
            <a:extLst>
              <a:ext uri="{FF2B5EF4-FFF2-40B4-BE49-F238E27FC236}">
                <a16:creationId xmlns:a16="http://schemas.microsoft.com/office/drawing/2014/main" id="{B24EF144-237B-4F68-B6A5-43738F602EDB}"/>
              </a:ext>
            </a:extLst>
          </p:cNvPr>
          <p:cNvPicPr/>
          <p:nvPr/>
        </p:nvPicPr>
        <p:blipFill>
          <a:blip r:embed="rId2">
            <a:extLst>
              <a:ext uri="{28A0092B-C50C-407E-A947-70E740481C1C}">
                <a14:useLocalDpi xmlns:a14="http://schemas.microsoft.com/office/drawing/2010/main" val="0"/>
              </a:ext>
            </a:extLst>
          </a:blip>
          <a:stretch>
            <a:fillRect/>
          </a:stretch>
        </p:blipFill>
        <p:spPr>
          <a:xfrm>
            <a:off x="3683425" y="837750"/>
            <a:ext cx="5284111" cy="5354503"/>
          </a:xfrm>
          <a:prstGeom prst="rect">
            <a:avLst/>
          </a:prstGeom>
        </p:spPr>
      </p:pic>
    </p:spTree>
    <p:extLst>
      <p:ext uri="{BB962C8B-B14F-4D97-AF65-F5344CB8AC3E}">
        <p14:creationId xmlns:p14="http://schemas.microsoft.com/office/powerpoint/2010/main" val="4069126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rmAutofit fontScale="92500"/>
          </a:bodyPr>
          <a:lstStyle/>
          <a:p>
            <a:pPr>
              <a:lnSpc>
                <a:spcPct val="150000"/>
              </a:lnSpc>
              <a:buFont typeface="Arial" panose="020B0604020202020204" pitchFamily="34" charset="0"/>
              <a:buChar char="•"/>
            </a:pPr>
            <a:r>
              <a:rPr lang="pt-BR" dirty="0">
                <a:solidFill>
                  <a:schemeClr val="bg1"/>
                </a:solidFill>
              </a:rPr>
              <a:t> Base de dados do artigo: 889 plataformas eleitorais de candidatos a cargos executivos no Brasil desde 2010 nos três níveis de disputa. </a:t>
            </a:r>
          </a:p>
          <a:p>
            <a:pPr>
              <a:lnSpc>
                <a:spcPct val="150000"/>
              </a:lnSpc>
              <a:buFont typeface="Arial" panose="020B0604020202020204" pitchFamily="34" charset="0"/>
              <a:buChar char="•"/>
            </a:pPr>
            <a:r>
              <a:rPr lang="pt-BR" dirty="0">
                <a:solidFill>
                  <a:schemeClr val="bg1"/>
                </a:solidFill>
              </a:rPr>
              <a:t> Técnica empregada para análise: </a:t>
            </a:r>
            <a:r>
              <a:rPr lang="pt-BR" i="1" dirty="0" err="1">
                <a:solidFill>
                  <a:schemeClr val="bg1"/>
                </a:solidFill>
              </a:rPr>
              <a:t>wordfish</a:t>
            </a:r>
            <a:r>
              <a:rPr lang="pt-BR" dirty="0">
                <a:solidFill>
                  <a:schemeClr val="bg1"/>
                </a:solidFill>
              </a:rPr>
              <a:t>, modelo de escalonamento.</a:t>
            </a:r>
          </a:p>
          <a:p>
            <a:pPr>
              <a:lnSpc>
                <a:spcPct val="150000"/>
              </a:lnSpc>
              <a:buFont typeface="Arial" panose="020B0604020202020204" pitchFamily="34" charset="0"/>
              <a:buChar char="•"/>
            </a:pPr>
            <a:r>
              <a:rPr lang="pt-BR" dirty="0">
                <a:solidFill>
                  <a:schemeClr val="bg1"/>
                </a:solidFill>
              </a:rPr>
              <a:t> Conclusão: embora haja casos nas diversas arenas em que a competição programática é organizada ideologicamente, há outras dimensões que podem estruturar essas disputas.</a:t>
            </a:r>
          </a:p>
          <a:p>
            <a:pPr>
              <a:lnSpc>
                <a:spcPct val="150000"/>
              </a:lnSpc>
              <a:buFont typeface="Arial" panose="020B0604020202020204" pitchFamily="34" charset="0"/>
              <a:buChar char="•"/>
            </a:pPr>
            <a:r>
              <a:rPr lang="pt-BR" dirty="0">
                <a:solidFill>
                  <a:schemeClr val="bg1"/>
                </a:solidFill>
              </a:rPr>
              <a:t> Palavras-chave:</a:t>
            </a:r>
          </a:p>
          <a:p>
            <a:pPr marL="630936" lvl="1" indent="-457200">
              <a:lnSpc>
                <a:spcPct val="150000"/>
              </a:lnSpc>
              <a:buFont typeface="+mj-lt"/>
              <a:buAutoNum type="arabicPeriod"/>
            </a:pPr>
            <a:r>
              <a:rPr lang="pt-BR" dirty="0">
                <a:solidFill>
                  <a:schemeClr val="bg1"/>
                </a:solidFill>
              </a:rPr>
              <a:t>Análise automatizada de texto;</a:t>
            </a:r>
          </a:p>
          <a:p>
            <a:pPr marL="630936" lvl="1" indent="-457200">
              <a:lnSpc>
                <a:spcPct val="150000"/>
              </a:lnSpc>
              <a:buFont typeface="+mj-lt"/>
              <a:buAutoNum type="arabicPeriod"/>
            </a:pPr>
            <a:r>
              <a:rPr lang="pt-BR" dirty="0">
                <a:solidFill>
                  <a:schemeClr val="bg1"/>
                </a:solidFill>
              </a:rPr>
              <a:t>Ideologia;</a:t>
            </a:r>
          </a:p>
          <a:p>
            <a:pPr marL="630936" lvl="1" indent="-457200">
              <a:lnSpc>
                <a:spcPct val="150000"/>
              </a:lnSpc>
              <a:buFont typeface="+mj-lt"/>
              <a:buAutoNum type="arabicPeriod"/>
            </a:pPr>
            <a:r>
              <a:rPr lang="pt-BR" dirty="0">
                <a:solidFill>
                  <a:schemeClr val="bg1"/>
                </a:solidFill>
              </a:rPr>
              <a:t>Partidos;</a:t>
            </a:r>
          </a:p>
          <a:p>
            <a:pPr marL="630936" lvl="1" indent="-457200">
              <a:lnSpc>
                <a:spcPct val="150000"/>
              </a:lnSpc>
              <a:buFont typeface="+mj-lt"/>
              <a:buAutoNum type="arabicPeriod"/>
            </a:pPr>
            <a:r>
              <a:rPr lang="pt-BR" dirty="0">
                <a:solidFill>
                  <a:schemeClr val="bg1"/>
                </a:solidFill>
              </a:rPr>
              <a:t>Programas de governo;</a:t>
            </a:r>
          </a:p>
          <a:p>
            <a:pPr marL="630936" lvl="1" indent="-457200">
              <a:lnSpc>
                <a:spcPct val="150000"/>
              </a:lnSpc>
              <a:buFont typeface="+mj-lt"/>
              <a:buAutoNum type="arabicPeriod"/>
            </a:pPr>
            <a:r>
              <a:rPr lang="pt-BR" dirty="0" err="1">
                <a:solidFill>
                  <a:schemeClr val="bg1"/>
                </a:solidFill>
              </a:rPr>
              <a:t>Wordfish</a:t>
            </a:r>
            <a:r>
              <a:rPr lang="pt-BR" dirty="0">
                <a:solidFill>
                  <a:schemeClr val="bg1"/>
                </a:solidFill>
              </a:rPr>
              <a:t>.</a:t>
            </a:r>
          </a:p>
        </p:txBody>
      </p:sp>
    </p:spTree>
    <p:extLst>
      <p:ext uri="{BB962C8B-B14F-4D97-AF65-F5344CB8AC3E}">
        <p14:creationId xmlns:p14="http://schemas.microsoft.com/office/powerpoint/2010/main" val="10181953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02368" y="324402"/>
            <a:ext cx="10788942" cy="5631679"/>
          </a:xfrm>
        </p:spPr>
        <p:txBody>
          <a:bodyPr>
            <a:noAutofit/>
          </a:bodyPr>
          <a:lstStyle/>
          <a:p>
            <a:pPr indent="0">
              <a:lnSpc>
                <a:spcPct val="107000"/>
              </a:lnSpc>
              <a:spcAft>
                <a:spcPts val="800"/>
              </a:spcAft>
              <a:buNone/>
            </a:pPr>
            <a:r>
              <a:rPr lang="pt-BR" sz="2400" dirty="0">
                <a:solidFill>
                  <a:srgbClr val="000000"/>
                </a:solidFill>
                <a:highlight>
                  <a:srgbClr val="FFFFFF"/>
                </a:highlight>
                <a:ea typeface="Times New Roman" panose="02020603050405020304" pitchFamily="18" charset="0"/>
                <a:cs typeface="Times New Roman" panose="02020603050405020304" pitchFamily="18" charset="0"/>
              </a:rPr>
              <a:t>RESULTADOS</a:t>
            </a:r>
            <a:endParaRPr lang="pt-BR" sz="2400" dirty="0">
              <a:solidFill>
                <a:schemeClr val="bg1"/>
              </a:solidFill>
              <a:highlight>
                <a:srgbClr val="FFFFFF"/>
              </a:highlight>
              <a:ea typeface="Times New Roman" panose="02020603050405020304" pitchFamily="18"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O </a:t>
            </a:r>
            <a:r>
              <a:rPr lang="pt-BR" dirty="0">
                <a:solidFill>
                  <a:schemeClr val="bg1"/>
                </a:solidFill>
                <a:effectLst/>
                <a:ea typeface="Calibri" panose="020F0502020204030204" pitchFamily="34" charset="0"/>
                <a:cs typeface="Times New Roman" panose="02020603050405020304" pitchFamily="18" charset="0"/>
              </a:rPr>
              <a:t>quadro a seguir resume os resultados agrupados em três categorias:</a:t>
            </a:r>
          </a:p>
          <a:p>
            <a:pPr marL="470916" lvl="1" indent="-342900" algn="just">
              <a:lnSpc>
                <a:spcPct val="107000"/>
              </a:lnSpc>
              <a:spcAft>
                <a:spcPts val="800"/>
              </a:spcAft>
              <a:buFont typeface="+mj-lt"/>
              <a:buAutoNum type="arabicPeriod"/>
            </a:pPr>
            <a:r>
              <a:rPr lang="pt-BR" dirty="0">
                <a:solidFill>
                  <a:schemeClr val="bg1"/>
                </a:solidFill>
                <a:ea typeface="Calibri" panose="020F0502020204030204" pitchFamily="34" charset="0"/>
                <a:cs typeface="Times New Roman" panose="02020603050405020304" pitchFamily="18" charset="0"/>
              </a:rPr>
              <a:t>O</a:t>
            </a:r>
            <a:r>
              <a:rPr lang="pt-BR" dirty="0">
                <a:solidFill>
                  <a:schemeClr val="bg1"/>
                </a:solidFill>
                <a:effectLst/>
                <a:ea typeface="Calibri" panose="020F0502020204030204" pitchFamily="34" charset="0"/>
                <a:cs typeface="Times New Roman" panose="02020603050405020304" pitchFamily="18" charset="0"/>
              </a:rPr>
              <a:t>rganização </a:t>
            </a:r>
            <a:r>
              <a:rPr lang="pt-BR" i="1" dirty="0">
                <a:solidFill>
                  <a:schemeClr val="bg1"/>
                </a:solidFill>
                <a:effectLst/>
                <a:ea typeface="Calibri" panose="020F0502020204030204" pitchFamily="34" charset="0"/>
                <a:cs typeface="Times New Roman" panose="02020603050405020304" pitchFamily="18" charset="0"/>
              </a:rPr>
              <a:t>ideológica</a:t>
            </a:r>
            <a:r>
              <a:rPr lang="pt-BR" dirty="0">
                <a:solidFill>
                  <a:schemeClr val="bg1"/>
                </a:solidFill>
                <a:effectLst/>
                <a:ea typeface="Calibri" panose="020F0502020204030204" pitchFamily="34" charset="0"/>
                <a:cs typeface="Times New Roman" panose="02020603050405020304" pitchFamily="18" charset="0"/>
              </a:rPr>
              <a:t> da competição programática, ou seja, aos casos em que as posições espaciais foram consistentes com a classificação dada pela literatura. </a:t>
            </a:r>
          </a:p>
          <a:p>
            <a:pPr marL="470916" lvl="1" indent="-342900" algn="just">
              <a:lnSpc>
                <a:spcPct val="107000"/>
              </a:lnSpc>
              <a:spcAft>
                <a:spcPts val="800"/>
              </a:spcAft>
              <a:buFont typeface="+mj-lt"/>
              <a:buAutoNum type="arabicPeriod"/>
            </a:pPr>
            <a:r>
              <a:rPr lang="pt-BR" i="1" dirty="0">
                <a:solidFill>
                  <a:schemeClr val="bg1"/>
                </a:solidFill>
                <a:ea typeface="Calibri" panose="020F0502020204030204" pitchFamily="34" charset="0"/>
                <a:cs typeface="Times New Roman" panose="02020603050405020304" pitchFamily="18" charset="0"/>
              </a:rPr>
              <a:t>Organização n</a:t>
            </a:r>
            <a:r>
              <a:rPr lang="pt-BR" i="1" dirty="0">
                <a:solidFill>
                  <a:schemeClr val="bg1"/>
                </a:solidFill>
                <a:effectLst/>
                <a:ea typeface="Calibri" panose="020F0502020204030204" pitchFamily="34" charset="0"/>
                <a:cs typeface="Times New Roman" panose="02020603050405020304" pitchFamily="18" charset="0"/>
              </a:rPr>
              <a:t>ão ideológica</a:t>
            </a:r>
            <a:r>
              <a:rPr lang="pt-BR" dirty="0">
                <a:solidFill>
                  <a:schemeClr val="bg1"/>
                </a:solidFill>
                <a:effectLst/>
                <a:ea typeface="Calibri" panose="020F0502020204030204" pitchFamily="34" charset="0"/>
                <a:cs typeface="Times New Roman" panose="02020603050405020304" pitchFamily="18" charset="0"/>
              </a:rPr>
              <a:t>. Com isso, não quero dizer que a ideologia não tem relação com esses arranjos, mas que, quando analisados através do método proposto e como dimensão exclusiva, a localização dos partidos é significativamente distinta daquelas atribuídas pela literatura. Isto é, essa variável não tem força explicativa. </a:t>
            </a:r>
          </a:p>
          <a:p>
            <a:pPr marL="470916" lvl="1" indent="-342900" algn="just">
              <a:lnSpc>
                <a:spcPct val="107000"/>
              </a:lnSpc>
              <a:spcAft>
                <a:spcPts val="800"/>
              </a:spcAft>
              <a:buFont typeface="+mj-lt"/>
              <a:buAutoNum type="arabicPeriod"/>
            </a:pPr>
            <a:r>
              <a:rPr lang="pt-BR" dirty="0">
                <a:solidFill>
                  <a:schemeClr val="bg1"/>
                </a:solidFill>
                <a:ea typeface="Calibri" panose="020F0502020204030204" pitchFamily="34" charset="0"/>
                <a:cs typeface="Times New Roman" panose="02020603050405020304" pitchFamily="18" charset="0"/>
              </a:rPr>
              <a:t>C</a:t>
            </a:r>
            <a:r>
              <a:rPr lang="pt-BR" dirty="0">
                <a:solidFill>
                  <a:schemeClr val="bg1"/>
                </a:solidFill>
                <a:effectLst/>
                <a:ea typeface="Calibri" panose="020F0502020204030204" pitchFamily="34" charset="0"/>
                <a:cs typeface="Times New Roman" panose="02020603050405020304" pitchFamily="18" charset="0"/>
              </a:rPr>
              <a:t>ompetições programáticas </a:t>
            </a:r>
            <a:r>
              <a:rPr lang="pt-BR" i="1" dirty="0">
                <a:solidFill>
                  <a:schemeClr val="bg1"/>
                </a:solidFill>
                <a:effectLst/>
                <a:ea typeface="Calibri" panose="020F0502020204030204" pitchFamily="34" charset="0"/>
                <a:cs typeface="Times New Roman" panose="02020603050405020304" pitchFamily="18" charset="0"/>
              </a:rPr>
              <a:t>parcialmente ideológicas</a:t>
            </a:r>
            <a:r>
              <a:rPr lang="pt-BR" dirty="0">
                <a:solidFill>
                  <a:schemeClr val="bg1"/>
                </a:solidFill>
                <a:effectLst/>
                <a:ea typeface="Calibri" panose="020F0502020204030204" pitchFamily="34" charset="0"/>
                <a:cs typeface="Times New Roman" panose="02020603050405020304" pitchFamily="18" charset="0"/>
              </a:rPr>
              <a:t>, nas quais a ideologia parece determinar a posição dos partidos, porém não exclusivamente. Nesse sentido, seria necessário incluir outras dimensões à análise. </a:t>
            </a:r>
          </a:p>
          <a:p>
            <a:pPr marL="91440" lvl="1" indent="-91440" algn="just">
              <a:lnSpc>
                <a:spcPct val="107000"/>
              </a:lnSpc>
              <a:spcBef>
                <a:spcPts val="1200"/>
              </a:spcBef>
              <a:spcAft>
                <a:spcPts val="800"/>
              </a:spcAft>
              <a:buSzPct val="100000"/>
              <a:buFont typeface="Arial" panose="020B0604020202020204" pitchFamily="34" charset="0"/>
              <a:buChar char="•"/>
            </a:pPr>
            <a:r>
              <a:rPr lang="pt-BR" sz="2200" dirty="0">
                <a:solidFill>
                  <a:schemeClr val="bg1"/>
                </a:solidFill>
                <a:cs typeface="Times New Roman" panose="02020603050405020304" pitchFamily="18" charset="0"/>
              </a:rPr>
              <a:t> Além disso, também classifiquei os casos com relação ao alinhamento entre níveis, ou seja, se as configurações obtidas nas arenas estadual e municipal eram mais ou menos distintas.</a:t>
            </a:r>
          </a:p>
          <a:p>
            <a:pPr marL="0" indent="0" algn="just">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24422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86326" y="388570"/>
            <a:ext cx="10788942" cy="5631679"/>
          </a:xfrm>
        </p:spPr>
        <p:txBody>
          <a:bodyPr>
            <a:noAutofit/>
          </a:bodyPr>
          <a:lstStyle/>
          <a:p>
            <a:pPr marL="0" indent="0" algn="ctr">
              <a:lnSpc>
                <a:spcPct val="107000"/>
              </a:lnSpc>
              <a:spcAft>
                <a:spcPts val="800"/>
              </a:spcAft>
              <a:buNone/>
            </a:pPr>
            <a:r>
              <a:rPr lang="pt-BR" sz="2000" dirty="0">
                <a:solidFill>
                  <a:schemeClr val="bg1"/>
                </a:solidFill>
                <a:ea typeface="Calibri" panose="020F0502020204030204" pitchFamily="34" charset="0"/>
                <a:cs typeface="Times New Roman" panose="02020603050405020304" pitchFamily="18" charset="0"/>
              </a:rPr>
              <a:t>Quadro 4 – Resumo da configuração ideológica da competição programática</a:t>
            </a: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pt-BR" sz="2000" dirty="0">
              <a:solidFill>
                <a:schemeClr val="bg1"/>
              </a:solidFill>
              <a:ea typeface="Calibri" panose="020F0502020204030204" pitchFamily="34" charset="0"/>
              <a:cs typeface="Times New Roman" panose="02020603050405020304" pitchFamily="18" charset="0"/>
            </a:endParaRPr>
          </a:p>
          <a:p>
            <a:pPr marL="0" indent="0">
              <a:lnSpc>
                <a:spcPct val="107000"/>
              </a:lnSpc>
              <a:spcAft>
                <a:spcPts val="800"/>
              </a:spcAft>
              <a:buNone/>
            </a:pPr>
            <a:r>
              <a:rPr lang="pt-BR" sz="2000" dirty="0">
                <a:solidFill>
                  <a:schemeClr val="bg1"/>
                </a:solidFill>
                <a:effectLst/>
                <a:ea typeface="Calibri" panose="020F0502020204030204" pitchFamily="34" charset="0"/>
                <a:cs typeface="Times New Roman" panose="02020603050405020304" pitchFamily="18" charset="0"/>
              </a:rPr>
              <a:t>   Fonte: elaboração própria.</a:t>
            </a:r>
          </a:p>
          <a:p>
            <a:pPr>
              <a:lnSpc>
                <a:spcPct val="107000"/>
              </a:lnSpc>
              <a:spcAft>
                <a:spcPts val="800"/>
              </a:spcAft>
              <a:buFont typeface="Arial" panose="020B0604020202020204" pitchFamily="34" charset="0"/>
              <a:buChar char="•"/>
            </a:pPr>
            <a:endParaRPr lang="pt-BR" dirty="0">
              <a:solidFill>
                <a:schemeClr val="bg1"/>
              </a:solidFill>
              <a:effectLst/>
              <a:ea typeface="Calibri" panose="020F0502020204030204" pitchFamily="34" charset="0"/>
              <a:cs typeface="Times New Roman" panose="02020603050405020304" pitchFamily="18" charset="0"/>
            </a:endParaRPr>
          </a:p>
        </p:txBody>
      </p:sp>
      <p:graphicFrame>
        <p:nvGraphicFramePr>
          <p:cNvPr id="2" name="Tabela 1">
            <a:extLst>
              <a:ext uri="{FF2B5EF4-FFF2-40B4-BE49-F238E27FC236}">
                <a16:creationId xmlns:a16="http://schemas.microsoft.com/office/drawing/2014/main" id="{FF8113A2-D1AC-4B5A-BA3A-73241B2F0EDC}"/>
              </a:ext>
            </a:extLst>
          </p:cNvPr>
          <p:cNvGraphicFramePr>
            <a:graphicFrameLocks noGrp="1"/>
          </p:cNvGraphicFramePr>
          <p:nvPr>
            <p:extLst>
              <p:ext uri="{D42A27DB-BD31-4B8C-83A1-F6EECF244321}">
                <p14:modId xmlns:p14="http://schemas.microsoft.com/office/powerpoint/2010/main" val="2613888813"/>
              </p:ext>
            </p:extLst>
          </p:nvPr>
        </p:nvGraphicFramePr>
        <p:xfrm>
          <a:off x="1074821" y="1133662"/>
          <a:ext cx="10600448" cy="5055180"/>
        </p:xfrm>
        <a:graphic>
          <a:graphicData uri="http://schemas.openxmlformats.org/drawingml/2006/table">
            <a:tbl>
              <a:tblPr firstRow="1" firstCol="1" bandRow="1">
                <a:tableStyleId>{5C22544A-7EE6-4342-B048-85BDC9FD1C3A}</a:tableStyleId>
              </a:tblPr>
              <a:tblGrid>
                <a:gridCol w="1325056">
                  <a:extLst>
                    <a:ext uri="{9D8B030D-6E8A-4147-A177-3AD203B41FA5}">
                      <a16:colId xmlns:a16="http://schemas.microsoft.com/office/drawing/2014/main" val="4262223014"/>
                    </a:ext>
                  </a:extLst>
                </a:gridCol>
                <a:gridCol w="1325056">
                  <a:extLst>
                    <a:ext uri="{9D8B030D-6E8A-4147-A177-3AD203B41FA5}">
                      <a16:colId xmlns:a16="http://schemas.microsoft.com/office/drawing/2014/main" val="2636420877"/>
                    </a:ext>
                  </a:extLst>
                </a:gridCol>
                <a:gridCol w="1325056">
                  <a:extLst>
                    <a:ext uri="{9D8B030D-6E8A-4147-A177-3AD203B41FA5}">
                      <a16:colId xmlns:a16="http://schemas.microsoft.com/office/drawing/2014/main" val="1214118705"/>
                    </a:ext>
                  </a:extLst>
                </a:gridCol>
                <a:gridCol w="1325056">
                  <a:extLst>
                    <a:ext uri="{9D8B030D-6E8A-4147-A177-3AD203B41FA5}">
                      <a16:colId xmlns:a16="http://schemas.microsoft.com/office/drawing/2014/main" val="2421289590"/>
                    </a:ext>
                  </a:extLst>
                </a:gridCol>
                <a:gridCol w="1325056">
                  <a:extLst>
                    <a:ext uri="{9D8B030D-6E8A-4147-A177-3AD203B41FA5}">
                      <a16:colId xmlns:a16="http://schemas.microsoft.com/office/drawing/2014/main" val="4083712515"/>
                    </a:ext>
                  </a:extLst>
                </a:gridCol>
                <a:gridCol w="1325056">
                  <a:extLst>
                    <a:ext uri="{9D8B030D-6E8A-4147-A177-3AD203B41FA5}">
                      <a16:colId xmlns:a16="http://schemas.microsoft.com/office/drawing/2014/main" val="289163015"/>
                    </a:ext>
                  </a:extLst>
                </a:gridCol>
                <a:gridCol w="1325056">
                  <a:extLst>
                    <a:ext uri="{9D8B030D-6E8A-4147-A177-3AD203B41FA5}">
                      <a16:colId xmlns:a16="http://schemas.microsoft.com/office/drawing/2014/main" val="3323547474"/>
                    </a:ext>
                  </a:extLst>
                </a:gridCol>
                <a:gridCol w="1325056">
                  <a:extLst>
                    <a:ext uri="{9D8B030D-6E8A-4147-A177-3AD203B41FA5}">
                      <a16:colId xmlns:a16="http://schemas.microsoft.com/office/drawing/2014/main" val="1322572067"/>
                    </a:ext>
                  </a:extLst>
                </a:gridCol>
              </a:tblGrid>
              <a:tr h="155004">
                <a:tc gridSpan="3">
                  <a:txBody>
                    <a:bodyPr/>
                    <a:lstStyle/>
                    <a:p>
                      <a:pPr algn="ctr">
                        <a:lnSpc>
                          <a:spcPct val="107000"/>
                        </a:lnSpc>
                        <a:spcAft>
                          <a:spcPts val="800"/>
                        </a:spcAft>
                      </a:pPr>
                      <a:r>
                        <a:rPr lang="en-US" sz="1800" dirty="0" err="1">
                          <a:effectLst/>
                        </a:rPr>
                        <a:t>Competição</a:t>
                      </a:r>
                      <a:r>
                        <a:rPr lang="en-US" sz="1800" dirty="0">
                          <a:effectLst/>
                        </a:rPr>
                        <a:t> </a:t>
                      </a:r>
                      <a:r>
                        <a:rPr lang="en-US" sz="1800" dirty="0" err="1">
                          <a:effectLst/>
                        </a:rPr>
                        <a:t>programática</a:t>
                      </a:r>
                      <a:r>
                        <a:rPr lang="en-US" sz="1800" dirty="0">
                          <a:effectLst/>
                        </a:rPr>
                        <a:t> </a:t>
                      </a:r>
                      <a:r>
                        <a:rPr lang="en-US" sz="1800" dirty="0" err="1">
                          <a:effectLst/>
                        </a:rPr>
                        <a:t>estadual</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pt-BR"/>
                    </a:p>
                  </a:txBody>
                  <a:tcPr/>
                </a:tc>
                <a:tc hMerge="1">
                  <a:txBody>
                    <a:bodyPr/>
                    <a:lstStyle/>
                    <a:p>
                      <a:endParaRPr lang="pt-BR"/>
                    </a:p>
                  </a:txBody>
                  <a:tcPr/>
                </a:tc>
                <a:tc gridSpan="3">
                  <a:txBody>
                    <a:bodyPr/>
                    <a:lstStyle/>
                    <a:p>
                      <a:pPr algn="ctr">
                        <a:lnSpc>
                          <a:spcPct val="107000"/>
                        </a:lnSpc>
                        <a:spcAft>
                          <a:spcPts val="800"/>
                        </a:spcAft>
                      </a:pPr>
                      <a:r>
                        <a:rPr lang="en-US" sz="1800">
                          <a:effectLst/>
                        </a:rPr>
                        <a:t>Competição programática municipal</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pt-BR"/>
                    </a:p>
                  </a:txBody>
                  <a:tcPr/>
                </a:tc>
                <a:tc hMerge="1">
                  <a:txBody>
                    <a:bodyPr/>
                    <a:lstStyle/>
                    <a:p>
                      <a:endParaRPr lang="pt-BR"/>
                    </a:p>
                  </a:txBody>
                  <a:tcPr/>
                </a:tc>
                <a:tc gridSpan="2">
                  <a:txBody>
                    <a:bodyPr/>
                    <a:lstStyle/>
                    <a:p>
                      <a:pPr algn="ctr">
                        <a:lnSpc>
                          <a:spcPct val="107000"/>
                        </a:lnSpc>
                        <a:spcAft>
                          <a:spcPts val="800"/>
                        </a:spcAft>
                      </a:pPr>
                      <a:r>
                        <a:rPr lang="en-US" sz="1800">
                          <a:effectLst/>
                        </a:rPr>
                        <a:t>Relação entre níveis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pt-BR"/>
                    </a:p>
                  </a:txBody>
                  <a:tcPr/>
                </a:tc>
                <a:extLst>
                  <a:ext uri="{0D108BD9-81ED-4DB2-BD59-A6C34878D82A}">
                    <a16:rowId xmlns:a16="http://schemas.microsoft.com/office/drawing/2014/main" val="1274826539"/>
                  </a:ext>
                </a:extLst>
              </a:tr>
              <a:tr h="318072">
                <a:tc>
                  <a:txBody>
                    <a:bodyPr/>
                    <a:lstStyle/>
                    <a:p>
                      <a:pPr>
                        <a:lnSpc>
                          <a:spcPct val="107000"/>
                        </a:lnSpc>
                        <a:spcAft>
                          <a:spcPts val="800"/>
                        </a:spcAft>
                      </a:pPr>
                      <a:r>
                        <a:rPr lang="en-US" sz="1800">
                          <a:effectLst/>
                        </a:rPr>
                        <a:t>Ideológica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Parcialmente ideológica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dirty="0" err="1">
                          <a:effectLst/>
                        </a:rPr>
                        <a:t>Não</a:t>
                      </a:r>
                      <a:r>
                        <a:rPr lang="en-US" sz="1800" dirty="0">
                          <a:effectLst/>
                        </a:rPr>
                        <a:t> </a:t>
                      </a:r>
                      <a:r>
                        <a:rPr lang="en-US" sz="1800" dirty="0" err="1">
                          <a:effectLst/>
                        </a:rPr>
                        <a:t>ideológica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Ideológica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Parcialmente ideológica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Não ideológica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Alinhada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Não alinhada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51148297"/>
                  </a:ext>
                </a:extLst>
              </a:tr>
              <a:tr h="155004">
                <a:tc>
                  <a:txBody>
                    <a:bodyPr/>
                    <a:lstStyle/>
                    <a:p>
                      <a:pPr>
                        <a:lnSpc>
                          <a:spcPct val="107000"/>
                        </a:lnSpc>
                        <a:spcAft>
                          <a:spcPts val="800"/>
                        </a:spcAft>
                      </a:pPr>
                      <a:r>
                        <a:rPr lang="en-US" sz="1800">
                          <a:effectLst/>
                        </a:rPr>
                        <a:t>GO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AM</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AC</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BA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AC</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AL</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AL</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AC</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0375531"/>
                  </a:ext>
                </a:extLst>
              </a:tr>
              <a:tr h="155004">
                <a:tc>
                  <a:txBody>
                    <a:bodyPr/>
                    <a:lstStyle/>
                    <a:p>
                      <a:pPr>
                        <a:lnSpc>
                          <a:spcPct val="107000"/>
                        </a:lnSpc>
                        <a:spcAft>
                          <a:spcPts val="800"/>
                        </a:spcAft>
                      </a:pPr>
                      <a:r>
                        <a:rPr lang="en-US" sz="1800">
                          <a:effectLst/>
                        </a:rPr>
                        <a:t>TO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AP</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AL</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PB</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AM</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AP</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AM</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1243484"/>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BA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DF</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MT</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AP</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CE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BA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6828421"/>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CE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ES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CE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ES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GO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2629622"/>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MT</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MG</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ES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MT</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51960"/>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GO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PR</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2838308"/>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MG</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RJ</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MG</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PI</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8993860"/>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PB</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RJ</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PR</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PA</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27480658"/>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PR</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RN</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SP</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PI</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PB</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RR</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4088130"/>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PI</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RS</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RN</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PE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SC</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6345591"/>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SP</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RJ</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9692870"/>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RR</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RR</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RN</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TO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8871810"/>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SC</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SC</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RO</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83240015"/>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SE</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SP</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5925946"/>
                  </a:ext>
                </a:extLst>
              </a:tr>
              <a:tr h="155004">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TO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a:effectLst/>
                        </a:rPr>
                        <a:t> </a:t>
                      </a:r>
                      <a:endParaRPr lang="pt-B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dirty="0">
                          <a:effectLst/>
                        </a:rPr>
                        <a:t>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104830"/>
                  </a:ext>
                </a:extLst>
              </a:tr>
            </a:tbl>
          </a:graphicData>
        </a:graphic>
      </p:graphicFrame>
    </p:spTree>
    <p:extLst>
      <p:ext uri="{BB962C8B-B14F-4D97-AF65-F5344CB8AC3E}">
        <p14:creationId xmlns:p14="http://schemas.microsoft.com/office/powerpoint/2010/main" val="36409786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902368" y="324402"/>
            <a:ext cx="10788942" cy="5631679"/>
          </a:xfrm>
        </p:spPr>
        <p:txBody>
          <a:bodyPr>
            <a:noAutofit/>
          </a:bodyPr>
          <a:lstStyle/>
          <a:p>
            <a:pPr algn="just">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P</a:t>
            </a:r>
            <a:r>
              <a:rPr lang="pt-BR" dirty="0">
                <a:solidFill>
                  <a:schemeClr val="bg1"/>
                </a:solidFill>
                <a:effectLst/>
                <a:ea typeface="Calibri" panose="020F0502020204030204" pitchFamily="34" charset="0"/>
                <a:cs typeface="Times New Roman" panose="02020603050405020304" pitchFamily="18" charset="0"/>
              </a:rPr>
              <a:t>oucas disputas, apenas dois casos e cada nível, são ideologicamente organizadas. </a:t>
            </a:r>
          </a:p>
          <a:p>
            <a:pPr algn="just">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Na arena estadual, no entanto, se esses cenários são somados aos de competições programáticas parcialmente ideológicas, eles constituem quase metade dos casos, totalizando 13 estados. Os demais (14) não apresentaram congruência entre a posição atribuída aos partidos e suas classificações ideológicas. </a:t>
            </a:r>
          </a:p>
          <a:p>
            <a:pPr algn="just">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No nível local, esse número é um pouco maior, 15 em 26; nas outras 9 capitais, a competição programática foi organizada pela ideologia apenas de modo parcial. </a:t>
            </a:r>
          </a:p>
          <a:p>
            <a:pPr algn="just">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Com relação ao alinhamento entre as duas arenas de disputa, 14 em 26 estados apresentaram configurações semelhantes da competição programática. </a:t>
            </a:r>
          </a:p>
          <a:p>
            <a:pPr algn="just">
              <a:lnSpc>
                <a:spcPct val="107000"/>
              </a:lnSpc>
              <a:spcAft>
                <a:spcPts val="800"/>
              </a:spcAft>
              <a:buFont typeface="Arial" panose="020B0604020202020204" pitchFamily="34" charset="0"/>
              <a:buChar char="•"/>
            </a:pPr>
            <a:r>
              <a:rPr lang="pt-BR" dirty="0">
                <a:solidFill>
                  <a:schemeClr val="bg1"/>
                </a:solidFill>
                <a:effectLst/>
                <a:ea typeface="Calibri" panose="020F0502020204030204" pitchFamily="34" charset="0"/>
                <a:cs typeface="Times New Roman" panose="02020603050405020304" pitchFamily="18" charset="0"/>
              </a:rPr>
              <a:t> </a:t>
            </a:r>
            <a:r>
              <a:rPr lang="pt-BR" dirty="0">
                <a:solidFill>
                  <a:schemeClr val="bg1"/>
                </a:solidFill>
                <a:ea typeface="Calibri" panose="020F0502020204030204" pitchFamily="34" charset="0"/>
                <a:cs typeface="Times New Roman" panose="02020603050405020304" pitchFamily="18" charset="0"/>
              </a:rPr>
              <a:t>N</a:t>
            </a:r>
            <a:r>
              <a:rPr lang="pt-BR" dirty="0">
                <a:solidFill>
                  <a:schemeClr val="bg1"/>
                </a:solidFill>
                <a:effectLst/>
                <a:ea typeface="Calibri" panose="020F0502020204030204" pitchFamily="34" charset="0"/>
                <a:cs typeface="Times New Roman" panose="02020603050405020304" pitchFamily="18" charset="0"/>
              </a:rPr>
              <a:t>ão é o fato de os partidos distinguirem o conteúdo de seus programas de governo que essa divergência estará ideologicamente organizada. Nas eleições presidenciais, a congruência ideológica se deu de maneira mais acentuada do que nas demais esferas, com um pouco mais de força no nível estadual do que no municipal. </a:t>
            </a:r>
          </a:p>
        </p:txBody>
      </p:sp>
    </p:spTree>
    <p:extLst>
      <p:ext uri="{BB962C8B-B14F-4D97-AF65-F5344CB8AC3E}">
        <p14:creationId xmlns:p14="http://schemas.microsoft.com/office/powerpoint/2010/main" val="25051165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54242" y="613160"/>
            <a:ext cx="10788942" cy="5631679"/>
          </a:xfrm>
        </p:spPr>
        <p:txBody>
          <a:bodyPr>
            <a:noAutofit/>
          </a:bodyPr>
          <a:lstStyle/>
          <a:p>
            <a:pPr algn="just">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Isso sugere que a competição, na maioria das vezes, não pode ser explicada de maneira unidimensional, em uma escala esquerda-direita, mas que outras dimensões parecem impactar.</a:t>
            </a:r>
          </a:p>
          <a:p>
            <a:pPr algn="just">
              <a:lnSpc>
                <a:spcPct val="107000"/>
              </a:lnSpc>
              <a:spcAft>
                <a:spcPts val="800"/>
              </a:spcAft>
              <a:buFont typeface="Arial" panose="020B0604020202020204" pitchFamily="34" charset="0"/>
              <a:buChar char="•"/>
            </a:pPr>
            <a:r>
              <a:rPr lang="pt-BR" dirty="0">
                <a:solidFill>
                  <a:schemeClr val="bg1"/>
                </a:solidFill>
                <a:effectLst/>
                <a:ea typeface="Calibri" panose="020F0502020204030204" pitchFamily="34" charset="0"/>
                <a:cs typeface="Times New Roman" panose="02020603050405020304" pitchFamily="18" charset="0"/>
              </a:rPr>
              <a:t> </a:t>
            </a:r>
            <a:r>
              <a:rPr lang="pt-BR" dirty="0">
                <a:solidFill>
                  <a:schemeClr val="bg1"/>
                </a:solidFill>
                <a:ea typeface="Calibri" panose="020F0502020204030204" pitchFamily="34" charset="0"/>
                <a:cs typeface="Times New Roman" panose="02020603050405020304" pitchFamily="18" charset="0"/>
              </a:rPr>
              <a:t>U</a:t>
            </a:r>
            <a:r>
              <a:rPr lang="pt-BR" dirty="0">
                <a:solidFill>
                  <a:schemeClr val="bg1"/>
                </a:solidFill>
                <a:effectLst/>
                <a:ea typeface="Calibri" panose="020F0502020204030204" pitchFamily="34" charset="0"/>
                <a:cs typeface="Times New Roman" panose="02020603050405020304" pitchFamily="18" charset="0"/>
              </a:rPr>
              <a:t>ma delas pode ser a competitividade da disputa ou dos próprios partidos, como foi apontado pela </a:t>
            </a:r>
            <a:r>
              <a:rPr lang="pt-BR" i="1" dirty="0">
                <a:solidFill>
                  <a:schemeClr val="bg1"/>
                </a:solidFill>
                <a:effectLst/>
                <a:ea typeface="Calibri" panose="020F0502020204030204" pitchFamily="34" charset="0"/>
                <a:cs typeface="Times New Roman" panose="02020603050405020304" pitchFamily="18" charset="0"/>
              </a:rPr>
              <a:t>teoria da saliência</a:t>
            </a:r>
            <a:r>
              <a:rPr lang="pt-BR" dirty="0">
                <a:solidFill>
                  <a:schemeClr val="bg1"/>
                </a:solidFill>
                <a:effectLst/>
                <a:ea typeface="Calibri" panose="020F0502020204030204" pitchFamily="34" charset="0"/>
                <a:cs typeface="Times New Roman" panose="02020603050405020304" pitchFamily="18" charset="0"/>
              </a:rPr>
              <a:t>, visto que, na maioria dos casos, pequenos partidos de esquerda, como PSTU, PCO, PCB e PSOL pareceram exercer uma força centrípeta entre seus colegas de campo ideológico. Assim, as posições mais centrais na esquerda se referiam a legendas, em geral, mais competitivas, como PSB e PT.</a:t>
            </a:r>
          </a:p>
          <a:p>
            <a:pPr algn="just">
              <a:lnSpc>
                <a:spcPct val="107000"/>
              </a:lnSpc>
              <a:spcAft>
                <a:spcPts val="800"/>
              </a:spcAft>
              <a:buFont typeface="Arial" panose="020B0604020202020204" pitchFamily="34" charset="0"/>
              <a:buChar char="•"/>
            </a:pPr>
            <a:r>
              <a:rPr lang="pt-BR" dirty="0">
                <a:solidFill>
                  <a:schemeClr val="bg1"/>
                </a:solidFill>
                <a:effectLst/>
                <a:ea typeface="Calibri" panose="020F0502020204030204" pitchFamily="34" charset="0"/>
                <a:cs typeface="Times New Roman" panose="02020603050405020304" pitchFamily="18" charset="0"/>
              </a:rPr>
              <a:t>No que se refere ao método, o </a:t>
            </a:r>
            <a:r>
              <a:rPr lang="pt-BR" i="1" dirty="0" err="1">
                <a:solidFill>
                  <a:schemeClr val="bg1"/>
                </a:solidFill>
                <a:effectLst/>
                <a:ea typeface="Calibri" panose="020F0502020204030204" pitchFamily="34" charset="0"/>
                <a:cs typeface="Times New Roman" panose="02020603050405020304" pitchFamily="18" charset="0"/>
              </a:rPr>
              <a:t>wordfish</a:t>
            </a:r>
            <a:r>
              <a:rPr lang="pt-BR" dirty="0">
                <a:solidFill>
                  <a:schemeClr val="bg1"/>
                </a:solidFill>
                <a:effectLst/>
                <a:ea typeface="Calibri" panose="020F0502020204030204" pitchFamily="34" charset="0"/>
                <a:cs typeface="Times New Roman" panose="02020603050405020304" pitchFamily="18" charset="0"/>
              </a:rPr>
              <a:t> parece ter levado a classificações mais consistentes do que as obtidas através da codificação MARPOR, mesmo em casos em que ela foi adaptada ao contexto brasileiro. </a:t>
            </a:r>
          </a:p>
          <a:p>
            <a:pPr algn="just">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Embora seja evidente a necessidade de novos exercícios, incluindo novas dimensões, e talvez elaborados através de técnicas mais sofisticadas, que avancem para além da frequência de palavras isoladas (</a:t>
            </a:r>
            <a:r>
              <a:rPr lang="pt-BR" i="1" dirty="0">
                <a:solidFill>
                  <a:schemeClr val="bg1"/>
                </a:solidFill>
                <a:effectLst/>
                <a:ea typeface="Calibri" panose="020F0502020204030204" pitchFamily="34" charset="0"/>
                <a:cs typeface="Times New Roman" panose="02020603050405020304" pitchFamily="18" charset="0"/>
              </a:rPr>
              <a:t>bag-</a:t>
            </a:r>
            <a:r>
              <a:rPr lang="pt-BR" i="1" dirty="0" err="1">
                <a:solidFill>
                  <a:schemeClr val="bg1"/>
                </a:solidFill>
                <a:effectLst/>
                <a:ea typeface="Calibri" panose="020F0502020204030204" pitchFamily="34" charset="0"/>
                <a:cs typeface="Times New Roman" panose="02020603050405020304" pitchFamily="18" charset="0"/>
              </a:rPr>
              <a:t>of</a:t>
            </a:r>
            <a:r>
              <a:rPr lang="pt-BR" i="1" dirty="0">
                <a:solidFill>
                  <a:schemeClr val="bg1"/>
                </a:solidFill>
                <a:effectLst/>
                <a:ea typeface="Calibri" panose="020F0502020204030204" pitchFamily="34" charset="0"/>
                <a:cs typeface="Times New Roman" panose="02020603050405020304" pitchFamily="18" charset="0"/>
              </a:rPr>
              <a:t>-</a:t>
            </a:r>
            <a:r>
              <a:rPr lang="pt-BR" i="1" dirty="0" err="1">
                <a:solidFill>
                  <a:schemeClr val="bg1"/>
                </a:solidFill>
                <a:effectLst/>
                <a:ea typeface="Calibri" panose="020F0502020204030204" pitchFamily="34" charset="0"/>
                <a:cs typeface="Times New Roman" panose="02020603050405020304" pitchFamily="18" charset="0"/>
              </a:rPr>
              <a:t>words</a:t>
            </a:r>
            <a:r>
              <a:rPr lang="pt-BR" dirty="0">
                <a:solidFill>
                  <a:schemeClr val="bg1"/>
                </a:solidFill>
                <a:effectLst/>
                <a:ea typeface="Calibri" panose="020F0502020204030204" pitchFamily="34" charset="0"/>
                <a:cs typeface="Times New Roman" panose="02020603050405020304" pitchFamily="18" charset="0"/>
              </a:rPr>
              <a:t>), o </a:t>
            </a:r>
            <a:r>
              <a:rPr lang="pt-BR" i="1" dirty="0" err="1">
                <a:solidFill>
                  <a:schemeClr val="bg1"/>
                </a:solidFill>
                <a:effectLst/>
                <a:ea typeface="Calibri" panose="020F0502020204030204" pitchFamily="34" charset="0"/>
                <a:cs typeface="Times New Roman" panose="02020603050405020304" pitchFamily="18" charset="0"/>
              </a:rPr>
              <a:t>wordfish</a:t>
            </a:r>
            <a:r>
              <a:rPr lang="pt-BR" dirty="0">
                <a:solidFill>
                  <a:schemeClr val="bg1"/>
                </a:solidFill>
                <a:effectLst/>
                <a:ea typeface="Calibri" panose="020F0502020204030204" pitchFamily="34" charset="0"/>
                <a:cs typeface="Times New Roman" panose="02020603050405020304" pitchFamily="18" charset="0"/>
              </a:rPr>
              <a:t> atua como um eficiente ponto de partida, indicando caminhos para que isso se realize.  </a:t>
            </a:r>
          </a:p>
          <a:p>
            <a:pPr algn="just">
              <a:lnSpc>
                <a:spcPct val="107000"/>
              </a:lnSpc>
              <a:spcAft>
                <a:spcPts val="800"/>
              </a:spcAft>
              <a:buFont typeface="Arial" panose="020B0604020202020204" pitchFamily="34" charset="0"/>
              <a:buChar char="•"/>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17603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54242" y="613160"/>
            <a:ext cx="10788942" cy="5631679"/>
          </a:xfrm>
        </p:spPr>
        <p:txBody>
          <a:bodyPr>
            <a:noAutofit/>
          </a:bodyPr>
          <a:lstStyle/>
          <a:p>
            <a:pPr>
              <a:lnSpc>
                <a:spcPct val="107000"/>
              </a:lnSpc>
              <a:spcAft>
                <a:spcPts val="800"/>
              </a:spcAft>
              <a:buFont typeface="Arial" panose="020B0604020202020204" pitchFamily="34" charset="0"/>
              <a:buChar char="•"/>
            </a:pPr>
            <a:r>
              <a:rPr lang="pt-BR" dirty="0">
                <a:solidFill>
                  <a:schemeClr val="bg1"/>
                </a:solidFill>
                <a:effectLst/>
                <a:ea typeface="Calibri" panose="020F0502020204030204" pitchFamily="34" charset="0"/>
                <a:cs typeface="Times New Roman" panose="02020603050405020304" pitchFamily="18" charset="0"/>
              </a:rPr>
              <a:t> Embora esses achados não sejam triviais, há muitas questões que precisam ser mais profundamente observadas, como as outras dimensões e variáveis que poderiam determinar a posição dos partidos no espectro programático. </a:t>
            </a:r>
          </a:p>
          <a:p>
            <a:pPr>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Nesse sentido, os resultados deste estudo apontam para a necessidade de relacioná-las com dados eleitorais, como o grau de competitividade das disputas e das legendas. 	</a:t>
            </a:r>
          </a:p>
          <a:p>
            <a:pPr>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Da perspectiva metodol</a:t>
            </a:r>
            <a:r>
              <a:rPr lang="pt-BR" dirty="0">
                <a:solidFill>
                  <a:schemeClr val="bg1"/>
                </a:solidFill>
                <a:ea typeface="Calibri" panose="020F0502020204030204" pitchFamily="34" charset="0"/>
                <a:cs typeface="Times New Roman" panose="02020603050405020304" pitchFamily="18" charset="0"/>
              </a:rPr>
              <a:t>ó</a:t>
            </a:r>
            <a:r>
              <a:rPr lang="pt-BR" dirty="0">
                <a:solidFill>
                  <a:schemeClr val="bg1"/>
                </a:solidFill>
                <a:effectLst/>
                <a:ea typeface="Calibri" panose="020F0502020204030204" pitchFamily="34" charset="0"/>
                <a:cs typeface="Times New Roman" panose="02020603050405020304" pitchFamily="18" charset="0"/>
              </a:rPr>
              <a:t>gica, esforços futuros devem ser capazes de discutir os limites do uso do </a:t>
            </a:r>
            <a:r>
              <a:rPr lang="pt-BR" i="1" dirty="0" err="1">
                <a:solidFill>
                  <a:schemeClr val="bg1"/>
                </a:solidFill>
                <a:effectLst/>
                <a:ea typeface="Calibri" panose="020F0502020204030204" pitchFamily="34" charset="0"/>
                <a:cs typeface="Times New Roman" panose="02020603050405020304" pitchFamily="18" charset="0"/>
              </a:rPr>
              <a:t>wordfish</a:t>
            </a:r>
            <a:r>
              <a:rPr lang="pt-BR" dirty="0">
                <a:solidFill>
                  <a:schemeClr val="bg1"/>
                </a:solidFill>
                <a:effectLst/>
                <a:ea typeface="Calibri" panose="020F0502020204030204" pitchFamily="34" charset="0"/>
                <a:cs typeface="Times New Roman" panose="02020603050405020304" pitchFamily="18" charset="0"/>
              </a:rPr>
              <a:t>, tanto pela sua unidimensionalidade quanto por considerar apenas a frequência de palavras isoladamente, sem ponderar outras características, como ordem e sentido. </a:t>
            </a:r>
          </a:p>
          <a:p>
            <a:pPr>
              <a:lnSpc>
                <a:spcPct val="107000"/>
              </a:lnSpc>
              <a:spcAft>
                <a:spcPts val="800"/>
              </a:spcAft>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Dada a importância do tema, sobretudo em contextos de proeminência da nova direita, estão postos os principais e próximos desafios de uma agenda interessada em compreender a relação entre competição programática e ideologia no Brasil.</a:t>
            </a:r>
          </a:p>
          <a:p>
            <a:pPr indent="449580" algn="just">
              <a:lnSpc>
                <a:spcPct val="107000"/>
              </a:lnSpc>
              <a:spcAft>
                <a:spcPts val="800"/>
              </a:spcAft>
            </a:pPr>
            <a:r>
              <a:rPr lang="pt-BR" dirty="0">
                <a:solidFill>
                  <a:schemeClr val="bg1"/>
                </a:solidFill>
                <a:effectLst/>
                <a:ea typeface="Calibri" panose="020F0502020204030204" pitchFamily="34" charset="0"/>
                <a:cs typeface="Times New Roman" panose="02020603050405020304" pitchFamily="18" charset="0"/>
              </a:rPr>
              <a:t> </a:t>
            </a:r>
          </a:p>
          <a:p>
            <a:pPr algn="just">
              <a:lnSpc>
                <a:spcPct val="107000"/>
              </a:lnSpc>
              <a:spcAft>
                <a:spcPts val="800"/>
              </a:spcAft>
              <a:buFont typeface="Arial" panose="020B0604020202020204" pitchFamily="34" charset="0"/>
              <a:buChar char="•"/>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56546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54242" y="613160"/>
            <a:ext cx="10788942" cy="5631679"/>
          </a:xfrm>
        </p:spPr>
        <p:txBody>
          <a:bodyPr>
            <a:noAutofit/>
          </a:bodyPr>
          <a:lstStyle/>
          <a:p>
            <a:pPr marL="0" indent="0">
              <a:lnSpc>
                <a:spcPct val="107000"/>
              </a:lnSpc>
              <a:spcAft>
                <a:spcPts val="800"/>
              </a:spcAft>
              <a:buNone/>
            </a:pPr>
            <a:r>
              <a:rPr lang="pt-BR" dirty="0">
                <a:solidFill>
                  <a:schemeClr val="bg1"/>
                </a:solidFill>
                <a:ea typeface="Calibri" panose="020F0502020204030204" pitchFamily="34" charset="0"/>
                <a:cs typeface="Times New Roman" panose="02020603050405020304" pitchFamily="18" charset="0"/>
              </a:rPr>
              <a:t>REFERÊNCIAS BIBLIOGRÁFICAS</a:t>
            </a: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ALDRICH, John. (1983), “A </a:t>
            </a:r>
            <a:r>
              <a:rPr lang="en-US" sz="1600" dirty="0" err="1">
                <a:solidFill>
                  <a:schemeClr val="bg1"/>
                </a:solidFill>
                <a:effectLst/>
                <a:ea typeface="Calibri" panose="020F0502020204030204" pitchFamily="34" charset="0"/>
                <a:cs typeface="Times New Roman" panose="02020603050405020304" pitchFamily="18" charset="0"/>
              </a:rPr>
              <a:t>downsian</a:t>
            </a:r>
            <a:r>
              <a:rPr lang="en-US" sz="1600" dirty="0">
                <a:solidFill>
                  <a:schemeClr val="bg1"/>
                </a:solidFill>
                <a:effectLst/>
                <a:ea typeface="Calibri" panose="020F0502020204030204" pitchFamily="34" charset="0"/>
                <a:cs typeface="Times New Roman" panose="02020603050405020304" pitchFamily="18" charset="0"/>
              </a:rPr>
              <a:t> spatial model with party activism”. </a:t>
            </a:r>
            <a:r>
              <a:rPr lang="en-US" sz="1600" i="1" dirty="0">
                <a:solidFill>
                  <a:schemeClr val="bg1"/>
                </a:solidFill>
                <a:effectLst/>
                <a:ea typeface="Calibri" panose="020F0502020204030204" pitchFamily="34" charset="0"/>
                <a:cs typeface="Times New Roman" panose="02020603050405020304" pitchFamily="18" charset="0"/>
              </a:rPr>
              <a:t>American Political Science Review</a:t>
            </a:r>
            <a:r>
              <a:rPr lang="en-US" sz="1600" dirty="0">
                <a:solidFill>
                  <a:schemeClr val="bg1"/>
                </a:solidFill>
                <a:effectLst/>
                <a:ea typeface="Calibri" panose="020F0502020204030204" pitchFamily="34" charset="0"/>
                <a:cs typeface="Times New Roman" panose="02020603050405020304" pitchFamily="18" charset="0"/>
              </a:rPr>
              <a:t>, vol. 77, no. 4: 974–990.</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ALESINA, Alberto. (1988), “Credibility and policy convergence in a two-party system with rational voters”. </a:t>
            </a:r>
            <a:r>
              <a:rPr lang="en-US" sz="1600" i="1" dirty="0">
                <a:solidFill>
                  <a:schemeClr val="bg1"/>
                </a:solidFill>
                <a:effectLst/>
                <a:ea typeface="Calibri" panose="020F0502020204030204" pitchFamily="34" charset="0"/>
                <a:cs typeface="Times New Roman" panose="02020603050405020304" pitchFamily="18" charset="0"/>
              </a:rPr>
              <a:t>The American Economic Review</a:t>
            </a:r>
            <a:r>
              <a:rPr lang="en-US" sz="1600" dirty="0">
                <a:solidFill>
                  <a:schemeClr val="bg1"/>
                </a:solidFill>
                <a:effectLst/>
                <a:ea typeface="Calibri" panose="020F0502020204030204" pitchFamily="34" charset="0"/>
                <a:cs typeface="Times New Roman" panose="02020603050405020304" pitchFamily="18" charset="0"/>
              </a:rPr>
              <a:t>, vol. 78, no. 4: 796–805.</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ALLAN, James; SCRUGGS, Lyle. (2004), “Political partisanship and welfare state reform in advanced industrial societies”. </a:t>
            </a:r>
            <a:r>
              <a:rPr lang="en-US" sz="1600" i="1" dirty="0">
                <a:solidFill>
                  <a:schemeClr val="bg1"/>
                </a:solidFill>
                <a:effectLst/>
                <a:ea typeface="Calibri" panose="020F0502020204030204" pitchFamily="34" charset="0"/>
                <a:cs typeface="Times New Roman" panose="02020603050405020304" pitchFamily="18" charset="0"/>
              </a:rPr>
              <a:t>American Journal of Political Science</a:t>
            </a:r>
            <a:r>
              <a:rPr lang="en-US" sz="1600" dirty="0">
                <a:solidFill>
                  <a:schemeClr val="bg1"/>
                </a:solidFill>
                <a:effectLst/>
                <a:ea typeface="Calibri" panose="020F0502020204030204" pitchFamily="34" charset="0"/>
                <a:cs typeface="Times New Roman" panose="02020603050405020304" pitchFamily="18" charset="0"/>
              </a:rPr>
              <a:t>, vol. 48, no. 3: 496-512.</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pt-BR" sz="1600" dirty="0">
                <a:solidFill>
                  <a:schemeClr val="bg1"/>
                </a:solidFill>
                <a:effectLst/>
                <a:ea typeface="Calibri" panose="020F0502020204030204" pitchFamily="34" charset="0"/>
                <a:cs typeface="Times New Roman" panose="02020603050405020304" pitchFamily="18" charset="0"/>
              </a:rPr>
              <a:t>BABIRESKI, Flávia. (2014), “As diferenças entre a direita do Brasil, Chile e Uruguai: análise dos programas e manifestos partidários”. </a:t>
            </a:r>
            <a:r>
              <a:rPr lang="en-US" sz="1600" i="1" dirty="0">
                <a:solidFill>
                  <a:schemeClr val="bg1"/>
                </a:solidFill>
                <a:effectLst/>
                <a:ea typeface="Calibri" panose="020F0502020204030204" pitchFamily="34" charset="0"/>
                <a:cs typeface="Times New Roman" panose="02020603050405020304" pitchFamily="18" charset="0"/>
              </a:rPr>
              <a:t>Paraná </a:t>
            </a:r>
            <a:r>
              <a:rPr lang="en-US" sz="1600" i="1" dirty="0" err="1">
                <a:solidFill>
                  <a:schemeClr val="bg1"/>
                </a:solidFill>
                <a:effectLst/>
                <a:ea typeface="Calibri" panose="020F0502020204030204" pitchFamily="34" charset="0"/>
                <a:cs typeface="Times New Roman" panose="02020603050405020304" pitchFamily="18" charset="0"/>
              </a:rPr>
              <a:t>Eleitoral</a:t>
            </a:r>
            <a:r>
              <a:rPr lang="en-US" sz="1600" dirty="0">
                <a:solidFill>
                  <a:schemeClr val="bg1"/>
                </a:solidFill>
                <a:effectLst/>
                <a:ea typeface="Calibri" panose="020F0502020204030204" pitchFamily="34" charset="0"/>
                <a:cs typeface="Times New Roman" panose="02020603050405020304" pitchFamily="18" charset="0"/>
              </a:rPr>
              <a:t>, vol. 3, no. 1: 171–198.</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BENOIT, Kenneth; LAVER, Michael. (2006), </a:t>
            </a:r>
            <a:r>
              <a:rPr lang="en-US" sz="1600" i="1" dirty="0">
                <a:solidFill>
                  <a:schemeClr val="bg1"/>
                </a:solidFill>
                <a:effectLst/>
                <a:ea typeface="Calibri" panose="020F0502020204030204" pitchFamily="34" charset="0"/>
                <a:cs typeface="Times New Roman" panose="02020603050405020304" pitchFamily="18" charset="0"/>
              </a:rPr>
              <a:t>Party Policy in Modern Democracies</a:t>
            </a:r>
            <a:r>
              <a:rPr lang="en-US" sz="1600" dirty="0">
                <a:solidFill>
                  <a:schemeClr val="bg1"/>
                </a:solidFill>
                <a:effectLst/>
                <a:ea typeface="Calibri" panose="020F0502020204030204" pitchFamily="34" charset="0"/>
                <a:cs typeface="Times New Roman" panose="02020603050405020304" pitchFamily="18" charset="0"/>
              </a:rPr>
              <a:t>. </a:t>
            </a:r>
            <a:r>
              <a:rPr lang="pt-BR" sz="1600" dirty="0">
                <a:solidFill>
                  <a:schemeClr val="bg1"/>
                </a:solidFill>
                <a:effectLst/>
                <a:ea typeface="Calibri" panose="020F0502020204030204" pitchFamily="34" charset="0"/>
                <a:cs typeface="Times New Roman" panose="02020603050405020304" pitchFamily="18" charset="0"/>
              </a:rPr>
              <a:t>New York, </a:t>
            </a:r>
            <a:r>
              <a:rPr lang="pt-BR" sz="1600" dirty="0" err="1">
                <a:solidFill>
                  <a:schemeClr val="bg1"/>
                </a:solidFill>
                <a:effectLst/>
                <a:ea typeface="Calibri" panose="020F0502020204030204" pitchFamily="34" charset="0"/>
                <a:cs typeface="Times New Roman" panose="02020603050405020304" pitchFamily="18" charset="0"/>
              </a:rPr>
              <a:t>Routledge</a:t>
            </a:r>
            <a:r>
              <a:rPr lang="pt-BR" sz="1600" dirty="0">
                <a:solidFill>
                  <a:schemeClr val="bg1"/>
                </a:solidFill>
                <a:effectLst/>
                <a:ea typeface="Calibri" panose="020F0502020204030204" pitchFamily="34" charset="0"/>
                <a:cs typeface="Times New Roman" panose="02020603050405020304" pitchFamily="18" charset="0"/>
              </a:rPr>
              <a:t>.</a:t>
            </a:r>
          </a:p>
          <a:p>
            <a:pPr>
              <a:lnSpc>
                <a:spcPct val="100000"/>
              </a:lnSpc>
              <a:spcBef>
                <a:spcPts val="600"/>
              </a:spcBef>
              <a:spcAft>
                <a:spcPts val="800"/>
              </a:spcAft>
            </a:pPr>
            <a:r>
              <a:rPr lang="pt-BR" sz="1600" dirty="0">
                <a:solidFill>
                  <a:schemeClr val="bg1"/>
                </a:solidFill>
                <a:effectLst/>
                <a:ea typeface="Calibri" panose="020F0502020204030204" pitchFamily="34" charset="0"/>
                <a:cs typeface="Times New Roman" panose="02020603050405020304" pitchFamily="18" charset="0"/>
              </a:rPr>
              <a:t>BOBBIO, Norberto. (1995). </a:t>
            </a:r>
            <a:r>
              <a:rPr lang="pt-BR" sz="1600" i="1" dirty="0">
                <a:solidFill>
                  <a:schemeClr val="bg1"/>
                </a:solidFill>
                <a:effectLst/>
                <a:ea typeface="Calibri" panose="020F0502020204030204" pitchFamily="34" charset="0"/>
                <a:cs typeface="Times New Roman" panose="02020603050405020304" pitchFamily="18" charset="0"/>
              </a:rPr>
              <a:t>Direita e esquerda: razões e significados de uma distinção política</a:t>
            </a:r>
            <a:r>
              <a:rPr lang="pt-BR" sz="1600" dirty="0">
                <a:solidFill>
                  <a:schemeClr val="bg1"/>
                </a:solidFill>
                <a:effectLst/>
                <a:ea typeface="Calibri" panose="020F0502020204030204" pitchFamily="34" charset="0"/>
                <a:cs typeface="Times New Roman" panose="02020603050405020304" pitchFamily="18" charset="0"/>
              </a:rPr>
              <a:t>. </a:t>
            </a:r>
            <a:r>
              <a:rPr lang="en-US" sz="1600" dirty="0">
                <a:solidFill>
                  <a:schemeClr val="bg1"/>
                </a:solidFill>
                <a:effectLst/>
                <a:ea typeface="Calibri" panose="020F0502020204030204" pitchFamily="34" charset="0"/>
                <a:cs typeface="Times New Roman" panose="02020603050405020304" pitchFamily="18" charset="0"/>
              </a:rPr>
              <a:t>São Paulo, Ed. UNESP.</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BUDGE, Ian; FARLIE, Dennis. (1983), </a:t>
            </a:r>
            <a:r>
              <a:rPr lang="en-US" sz="1600" i="1" dirty="0">
                <a:solidFill>
                  <a:schemeClr val="bg1"/>
                </a:solidFill>
                <a:effectLst/>
                <a:ea typeface="Calibri" panose="020F0502020204030204" pitchFamily="34" charset="0"/>
                <a:cs typeface="Times New Roman" panose="02020603050405020304" pitchFamily="18" charset="0"/>
              </a:rPr>
              <a:t>Explaining and predicting elections: issue effects and party strategies in twenty-three democracies</a:t>
            </a:r>
            <a:r>
              <a:rPr lang="en-US" sz="1600" dirty="0">
                <a:solidFill>
                  <a:schemeClr val="bg1"/>
                </a:solidFill>
                <a:effectLst/>
                <a:ea typeface="Calibri" panose="020F0502020204030204" pitchFamily="34" charset="0"/>
                <a:cs typeface="Times New Roman" panose="02020603050405020304" pitchFamily="18" charset="0"/>
              </a:rPr>
              <a:t>. London/Boston, Unwin Hyman.</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CHAPPELL JR., Henry.; KEECH, William. (1986), “Policy motivation and party differences in a dynamic spatial model of party competition”. </a:t>
            </a:r>
            <a:r>
              <a:rPr lang="pt-BR" sz="1600" i="1" dirty="0">
                <a:solidFill>
                  <a:schemeClr val="bg1"/>
                </a:solidFill>
                <a:effectLst/>
                <a:ea typeface="Calibri" panose="020F0502020204030204" pitchFamily="34" charset="0"/>
                <a:cs typeface="Times New Roman" panose="02020603050405020304" pitchFamily="18" charset="0"/>
              </a:rPr>
              <a:t>American </a:t>
            </a:r>
            <a:r>
              <a:rPr lang="pt-BR" sz="1600" i="1" dirty="0" err="1">
                <a:solidFill>
                  <a:schemeClr val="bg1"/>
                </a:solidFill>
                <a:effectLst/>
                <a:ea typeface="Calibri" panose="020F0502020204030204" pitchFamily="34" charset="0"/>
                <a:cs typeface="Times New Roman" panose="02020603050405020304" pitchFamily="18" charset="0"/>
              </a:rPr>
              <a:t>Political</a:t>
            </a:r>
            <a:r>
              <a:rPr lang="pt-BR" sz="1600" i="1" dirty="0">
                <a:solidFill>
                  <a:schemeClr val="bg1"/>
                </a:solidFill>
                <a:effectLst/>
                <a:ea typeface="Calibri" panose="020F0502020204030204" pitchFamily="34" charset="0"/>
                <a:cs typeface="Times New Roman" panose="02020603050405020304" pitchFamily="18" charset="0"/>
              </a:rPr>
              <a:t> Science Review</a:t>
            </a:r>
            <a:r>
              <a:rPr lang="pt-BR" sz="1600" dirty="0">
                <a:solidFill>
                  <a:schemeClr val="bg1"/>
                </a:solidFill>
                <a:effectLst/>
                <a:ea typeface="Calibri" panose="020F0502020204030204" pitchFamily="34" charset="0"/>
                <a:cs typeface="Times New Roman" panose="02020603050405020304" pitchFamily="18" charset="0"/>
              </a:rPr>
              <a:t>, vol. 80, no. 3: 881–899.</a:t>
            </a:r>
          </a:p>
          <a:p>
            <a:pPr>
              <a:lnSpc>
                <a:spcPct val="100000"/>
              </a:lnSpc>
              <a:spcBef>
                <a:spcPts val="600"/>
              </a:spcBef>
              <a:spcAft>
                <a:spcPts val="800"/>
              </a:spcAft>
            </a:pPr>
            <a:r>
              <a:rPr lang="pt-BR" sz="1600" dirty="0">
                <a:solidFill>
                  <a:schemeClr val="bg1"/>
                </a:solidFill>
                <a:effectLst/>
                <a:ea typeface="Calibri" panose="020F0502020204030204" pitchFamily="34" charset="0"/>
                <a:cs typeface="Times New Roman" panose="02020603050405020304" pitchFamily="18" charset="0"/>
              </a:rPr>
              <a:t>CODATO, Adriano; BERLATTO, Fábia; BOLOGNESI, Bruno. (2018), “Tipologia dos políticos de direita no Brasil: uma classificação empírica”.</a:t>
            </a:r>
            <a:r>
              <a:rPr lang="pt-BR" sz="1600" b="1" dirty="0">
                <a:solidFill>
                  <a:schemeClr val="bg1"/>
                </a:solidFill>
                <a:effectLst/>
                <a:ea typeface="Calibri" panose="020F0502020204030204" pitchFamily="34" charset="0"/>
                <a:cs typeface="Times New Roman" panose="02020603050405020304" pitchFamily="18" charset="0"/>
              </a:rPr>
              <a:t> </a:t>
            </a:r>
            <a:r>
              <a:rPr lang="en-US" sz="1600" i="1" dirty="0" err="1">
                <a:solidFill>
                  <a:schemeClr val="bg1"/>
                </a:solidFill>
                <a:effectLst/>
                <a:ea typeface="Calibri" panose="020F0502020204030204" pitchFamily="34" charset="0"/>
                <a:cs typeface="Times New Roman" panose="02020603050405020304" pitchFamily="18" charset="0"/>
              </a:rPr>
              <a:t>Análise</a:t>
            </a:r>
            <a:r>
              <a:rPr lang="en-US" sz="1600" i="1" dirty="0">
                <a:solidFill>
                  <a:schemeClr val="bg1"/>
                </a:solidFill>
                <a:effectLst/>
                <a:ea typeface="Calibri" panose="020F0502020204030204" pitchFamily="34" charset="0"/>
                <a:cs typeface="Times New Roman" panose="02020603050405020304" pitchFamily="18" charset="0"/>
              </a:rPr>
              <a:t> Social</a:t>
            </a:r>
            <a:r>
              <a:rPr lang="en-US" sz="1600" dirty="0">
                <a:solidFill>
                  <a:schemeClr val="bg1"/>
                </a:solidFill>
                <a:effectLst/>
                <a:ea typeface="Calibri" panose="020F0502020204030204" pitchFamily="34" charset="0"/>
                <a:cs typeface="Times New Roman" panose="02020603050405020304" pitchFamily="18" charset="0"/>
              </a:rPr>
              <a:t>, no. 229: 870-897.   </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 </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 </a:t>
            </a:r>
            <a:endParaRPr lang="pt-BR" sz="1600" dirty="0">
              <a:solidFill>
                <a:schemeClr val="bg1"/>
              </a:solidFill>
              <a:effectLst/>
              <a:ea typeface="Calibri" panose="020F0502020204030204" pitchFamily="34" charset="0"/>
              <a:cs typeface="Times New Roman" panose="02020603050405020304" pitchFamily="18" charset="0"/>
            </a:endParaRPr>
          </a:p>
          <a:p>
            <a:pPr indent="0" algn="just">
              <a:lnSpc>
                <a:spcPct val="100000"/>
              </a:lnSpc>
              <a:spcBef>
                <a:spcPts val="600"/>
              </a:spcBef>
              <a:spcAft>
                <a:spcPts val="800"/>
              </a:spcAft>
              <a:buNone/>
            </a:pPr>
            <a:r>
              <a:rPr lang="pt-BR" sz="1600" dirty="0">
                <a:solidFill>
                  <a:schemeClr val="bg1"/>
                </a:solidFill>
                <a:effectLst/>
                <a:ea typeface="Calibri" panose="020F0502020204030204" pitchFamily="34" charset="0"/>
                <a:cs typeface="Times New Roman" panose="02020603050405020304" pitchFamily="18" charset="0"/>
              </a:rPr>
              <a:t> </a:t>
            </a:r>
          </a:p>
          <a:p>
            <a:pPr algn="just">
              <a:lnSpc>
                <a:spcPct val="107000"/>
              </a:lnSpc>
              <a:spcAft>
                <a:spcPts val="800"/>
              </a:spcAft>
              <a:buFont typeface="Arial" panose="020B0604020202020204" pitchFamily="34" charset="0"/>
              <a:buChar char="•"/>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61495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54242" y="613160"/>
            <a:ext cx="10788942" cy="5631679"/>
          </a:xfrm>
        </p:spPr>
        <p:txBody>
          <a:bodyPr>
            <a:noAutofit/>
          </a:bodyPr>
          <a:lstStyle/>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DE SIO, Lorenzo; WEBER, Till. (2014) “Issue yield: A model of party strategy in multidimensional space”. </a:t>
            </a:r>
            <a:r>
              <a:rPr lang="en-US" sz="1600" i="1" dirty="0">
                <a:solidFill>
                  <a:schemeClr val="bg1"/>
                </a:solidFill>
                <a:effectLst/>
                <a:ea typeface="Calibri" panose="020F0502020204030204" pitchFamily="34" charset="0"/>
                <a:cs typeface="Times New Roman" panose="02020603050405020304" pitchFamily="18" charset="0"/>
              </a:rPr>
              <a:t>American Political Science Review</a:t>
            </a:r>
            <a:r>
              <a:rPr lang="en-US" sz="1600" dirty="0">
                <a:solidFill>
                  <a:schemeClr val="bg1"/>
                </a:solidFill>
                <a:effectLst/>
                <a:ea typeface="Calibri" panose="020F0502020204030204" pitchFamily="34" charset="0"/>
                <a:cs typeface="Times New Roman" panose="02020603050405020304" pitchFamily="18" charset="0"/>
              </a:rPr>
              <a:t>, vol. 108, no. 4: 870–885.</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DOWNS, Anthony. (1957), </a:t>
            </a:r>
            <a:r>
              <a:rPr lang="en-US" sz="1600" i="1" dirty="0">
                <a:solidFill>
                  <a:schemeClr val="bg1"/>
                </a:solidFill>
                <a:effectLst/>
                <a:ea typeface="Calibri" panose="020F0502020204030204" pitchFamily="34" charset="0"/>
                <a:cs typeface="Times New Roman" panose="02020603050405020304" pitchFamily="18" charset="0"/>
              </a:rPr>
              <a:t>An economic theory of democracy</a:t>
            </a:r>
            <a:r>
              <a:rPr lang="en-US" sz="1600" dirty="0">
                <a:solidFill>
                  <a:schemeClr val="bg1"/>
                </a:solidFill>
                <a:effectLst/>
                <a:ea typeface="Calibri" panose="020F0502020204030204" pitchFamily="34" charset="0"/>
                <a:cs typeface="Times New Roman" panose="02020603050405020304" pitchFamily="18" charset="0"/>
              </a:rPr>
              <a:t>. New York, Harper.</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effectLst/>
                <a:ea typeface="Calibri" panose="020F0502020204030204" pitchFamily="34" charset="0"/>
                <a:cs typeface="Times New Roman" panose="02020603050405020304" pitchFamily="18" charset="0"/>
              </a:rPr>
              <a:t>GRIMMER, Justin; STEWART, Brandon. (2013), “Text as data: the promise and pitfalls of automatic content analysis methods for political texts”. </a:t>
            </a:r>
            <a:r>
              <a:rPr lang="en-US" sz="1600" i="1" dirty="0">
                <a:solidFill>
                  <a:schemeClr val="bg1"/>
                </a:solidFill>
                <a:effectLst/>
                <a:ea typeface="Calibri" panose="020F0502020204030204" pitchFamily="34" charset="0"/>
                <a:cs typeface="Times New Roman" panose="02020603050405020304" pitchFamily="18" charset="0"/>
              </a:rPr>
              <a:t>Political Analysis</a:t>
            </a:r>
            <a:r>
              <a:rPr lang="en-US" sz="1600" dirty="0">
                <a:solidFill>
                  <a:schemeClr val="bg1"/>
                </a:solidFill>
                <a:effectLst/>
                <a:ea typeface="Calibri" panose="020F0502020204030204" pitchFamily="34" charset="0"/>
                <a:cs typeface="Times New Roman" panose="02020603050405020304" pitchFamily="18" charset="0"/>
              </a:rPr>
              <a:t>, vol. 21, no. 3: 267–297.</a:t>
            </a:r>
            <a:endParaRPr lang="pt-BR" sz="1600" dirty="0">
              <a:solidFill>
                <a:schemeClr val="bg1"/>
              </a:solidFill>
              <a:effectLst/>
              <a:ea typeface="Calibri" panose="020F0502020204030204" pitchFamily="34" charset="0"/>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GROFMAN, Bernard. (2004), “Downs and two-party convergence”. Annual Review of Political Science, vol. 7: 25-46. </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HOPKINS, Daniel; KING, Gary. (2010), “A method of automated nonparametric content analysis for social science”. </a:t>
            </a:r>
            <a:r>
              <a:rPr lang="pt-BR" sz="1600" dirty="0">
                <a:solidFill>
                  <a:schemeClr val="bg1"/>
                </a:solidFill>
                <a:cs typeface="Times New Roman" panose="02020603050405020304" pitchFamily="18" charset="0"/>
              </a:rPr>
              <a:t>American </a:t>
            </a:r>
            <a:r>
              <a:rPr lang="pt-BR" sz="1600" dirty="0" err="1">
                <a:solidFill>
                  <a:schemeClr val="bg1"/>
                </a:solidFill>
                <a:cs typeface="Times New Roman" panose="02020603050405020304" pitchFamily="18" charset="0"/>
              </a:rPr>
              <a:t>Journal</a:t>
            </a:r>
            <a:r>
              <a:rPr lang="pt-BR" sz="1600" dirty="0">
                <a:solidFill>
                  <a:schemeClr val="bg1"/>
                </a:solidFill>
                <a:cs typeface="Times New Roman" panose="02020603050405020304" pitchFamily="18" charset="0"/>
              </a:rPr>
              <a:t> </a:t>
            </a:r>
            <a:r>
              <a:rPr lang="pt-BR" sz="1600" dirty="0" err="1">
                <a:solidFill>
                  <a:schemeClr val="bg1"/>
                </a:solidFill>
                <a:cs typeface="Times New Roman" panose="02020603050405020304" pitchFamily="18" charset="0"/>
              </a:rPr>
              <a:t>of</a:t>
            </a:r>
            <a:r>
              <a:rPr lang="pt-BR" sz="1600" dirty="0">
                <a:solidFill>
                  <a:schemeClr val="bg1"/>
                </a:solidFill>
                <a:cs typeface="Times New Roman" panose="02020603050405020304" pitchFamily="18" charset="0"/>
              </a:rPr>
              <a:t> </a:t>
            </a:r>
            <a:r>
              <a:rPr lang="pt-BR" sz="1600" dirty="0" err="1">
                <a:solidFill>
                  <a:schemeClr val="bg1"/>
                </a:solidFill>
                <a:cs typeface="Times New Roman" panose="02020603050405020304" pitchFamily="18" charset="0"/>
              </a:rPr>
              <a:t>Political</a:t>
            </a:r>
            <a:r>
              <a:rPr lang="pt-BR" sz="1600" dirty="0">
                <a:solidFill>
                  <a:schemeClr val="bg1"/>
                </a:solidFill>
                <a:cs typeface="Times New Roman" panose="02020603050405020304" pitchFamily="18" charset="0"/>
              </a:rPr>
              <a:t> Science, vol. 54, no. 1: 229-247.</a:t>
            </a:r>
          </a:p>
          <a:p>
            <a:pPr>
              <a:lnSpc>
                <a:spcPct val="100000"/>
              </a:lnSpc>
              <a:spcBef>
                <a:spcPts val="600"/>
              </a:spcBef>
              <a:spcAft>
                <a:spcPts val="800"/>
              </a:spcAft>
            </a:pPr>
            <a:r>
              <a:rPr lang="pt-BR" sz="1600" dirty="0">
                <a:solidFill>
                  <a:schemeClr val="bg1"/>
                </a:solidFill>
                <a:cs typeface="Times New Roman" panose="02020603050405020304" pitchFamily="18" charset="0"/>
              </a:rPr>
              <a:t>IZUMI, Maurício; MOREIRA, Davi. (2018), “O texto como dado: desafios e oportunidade para as ciências sociais”. BIB, vol. 2, no. 86: 138-174.</a:t>
            </a:r>
          </a:p>
          <a:p>
            <a:pPr>
              <a:lnSpc>
                <a:spcPct val="100000"/>
              </a:lnSpc>
              <a:spcBef>
                <a:spcPts val="600"/>
              </a:spcBef>
              <a:spcAft>
                <a:spcPts val="800"/>
              </a:spcAft>
            </a:pPr>
            <a:r>
              <a:rPr lang="pt-BR" sz="1600" dirty="0">
                <a:solidFill>
                  <a:schemeClr val="bg1"/>
                </a:solidFill>
                <a:cs typeface="Times New Roman" panose="02020603050405020304" pitchFamily="18" charset="0"/>
              </a:rPr>
              <a:t>JORGE, </a:t>
            </a:r>
            <a:r>
              <a:rPr lang="pt-BR" sz="1600" dirty="0" err="1">
                <a:solidFill>
                  <a:schemeClr val="bg1"/>
                </a:solidFill>
                <a:cs typeface="Times New Roman" panose="02020603050405020304" pitchFamily="18" charset="0"/>
              </a:rPr>
              <a:t>Vladimyr</a:t>
            </a:r>
            <a:r>
              <a:rPr lang="pt-BR" sz="1600" dirty="0">
                <a:solidFill>
                  <a:schemeClr val="bg1"/>
                </a:solidFill>
                <a:cs typeface="Times New Roman" panose="02020603050405020304" pitchFamily="18" charset="0"/>
              </a:rPr>
              <a:t>; SILVA, Mayra; FARIA, Alessandra; FERREIRA, Ana Rita. (2018), “Análise dos programas eleitorais dos candidatos a presidente em 2014: o posicionamento ideológico do PT e do PSDB”. Revista de Sociologia e Política, vol. 26, no. 67: 1–20.</a:t>
            </a:r>
          </a:p>
          <a:p>
            <a:pPr>
              <a:lnSpc>
                <a:spcPct val="100000"/>
              </a:lnSpc>
              <a:spcBef>
                <a:spcPts val="600"/>
              </a:spcBef>
              <a:spcAft>
                <a:spcPts val="800"/>
              </a:spcAft>
            </a:pPr>
            <a:r>
              <a:rPr lang="pt-BR" sz="1600" dirty="0">
                <a:solidFill>
                  <a:schemeClr val="bg1"/>
                </a:solidFill>
                <a:cs typeface="Times New Roman" panose="02020603050405020304" pitchFamily="18" charset="0"/>
              </a:rPr>
              <a:t>KLINGEMANN, Hans-</a:t>
            </a:r>
            <a:r>
              <a:rPr lang="pt-BR" sz="1600" dirty="0" err="1">
                <a:solidFill>
                  <a:schemeClr val="bg1"/>
                </a:solidFill>
                <a:cs typeface="Times New Roman" panose="02020603050405020304" pitchFamily="18" charset="0"/>
              </a:rPr>
              <a:t>Dieter</a:t>
            </a:r>
            <a:r>
              <a:rPr lang="pt-BR" sz="1600" dirty="0">
                <a:solidFill>
                  <a:schemeClr val="bg1"/>
                </a:solidFill>
                <a:cs typeface="Times New Roman" panose="02020603050405020304" pitchFamily="18" charset="0"/>
              </a:rPr>
              <a:t>; VOLKENS, Andrea; BUDGE, Ian; BARA, Judith; MCDONALD, Michael. </a:t>
            </a:r>
            <a:r>
              <a:rPr lang="en-US" sz="1600" dirty="0">
                <a:solidFill>
                  <a:schemeClr val="bg1"/>
                </a:solidFill>
                <a:cs typeface="Times New Roman" panose="02020603050405020304" pitchFamily="18" charset="0"/>
              </a:rPr>
              <a:t>(2006), Mapping Policy Preferences II: Estimates for Parties, Electors,</a:t>
            </a:r>
            <a:r>
              <a:rPr lang="pt-BR" sz="1600" dirty="0">
                <a:solidFill>
                  <a:schemeClr val="bg1"/>
                </a:solidFill>
                <a:cs typeface="Times New Roman" panose="02020603050405020304" pitchFamily="18" charset="0"/>
              </a:rPr>
              <a:t> </a:t>
            </a:r>
            <a:r>
              <a:rPr lang="en-US" sz="1600" dirty="0">
                <a:solidFill>
                  <a:schemeClr val="bg1"/>
                </a:solidFill>
                <a:cs typeface="Times New Roman" panose="02020603050405020304" pitchFamily="18" charset="0"/>
              </a:rPr>
              <a:t>and Governments in Eastern Europe, European Union, and OECD 1990-2003. Oxford, Oxford</a:t>
            </a:r>
            <a:r>
              <a:rPr lang="pt-BR" sz="1600" dirty="0">
                <a:solidFill>
                  <a:schemeClr val="bg1"/>
                </a:solidFill>
                <a:cs typeface="Times New Roman" panose="02020603050405020304" pitchFamily="18" charset="0"/>
              </a:rPr>
              <a:t>M</a:t>
            </a:r>
            <a:r>
              <a:rPr lang="en-US" sz="1600" dirty="0">
                <a:solidFill>
                  <a:schemeClr val="bg1"/>
                </a:solidFill>
                <a:cs typeface="Times New Roman" panose="02020603050405020304" pitchFamily="18" charset="0"/>
              </a:rPr>
              <a:t>University Press.</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LAVER, Michael; BUDGE, Ian. (1992), Party policy and coalition policy in Europe. London, Macmillan.</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 </a:t>
            </a:r>
            <a:endParaRPr lang="pt-BR" sz="1600" dirty="0">
              <a:solidFill>
                <a:schemeClr val="bg1"/>
              </a:solidFill>
              <a:cs typeface="Times New Roman" panose="02020603050405020304" pitchFamily="18" charset="0"/>
            </a:endParaRPr>
          </a:p>
          <a:p>
            <a:pPr marL="0" indent="0" algn="just">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92567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54242" y="613160"/>
            <a:ext cx="10788942" cy="5631679"/>
          </a:xfrm>
        </p:spPr>
        <p:txBody>
          <a:bodyPr>
            <a:noAutofit/>
          </a:bodyPr>
          <a:lstStyle/>
          <a:p>
            <a:pPr>
              <a:lnSpc>
                <a:spcPct val="100000"/>
              </a:lnSpc>
              <a:spcBef>
                <a:spcPts val="600"/>
              </a:spcBef>
              <a:spcAft>
                <a:spcPts val="800"/>
              </a:spcAft>
            </a:pPr>
            <a:r>
              <a:rPr lang="en-US" sz="1600" dirty="0">
                <a:solidFill>
                  <a:schemeClr val="bg1"/>
                </a:solidFill>
                <a:cs typeface="Times New Roman" panose="02020603050405020304" pitchFamily="18" charset="0"/>
              </a:rPr>
              <a:t>LAVER, Michael; BENOIT, Kenneth; GARRY, John. (2003), “Extracting policy positions from political texts using word as data”. Political Science Review, vol. 97, no. 2: 311–331.</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LEHMANN, Pola; </a:t>
            </a:r>
            <a:r>
              <a:rPr lang="en-US" sz="1600" dirty="0" err="1">
                <a:solidFill>
                  <a:schemeClr val="bg1"/>
                </a:solidFill>
                <a:cs typeface="Times New Roman" panose="02020603050405020304" pitchFamily="18" charset="0"/>
              </a:rPr>
              <a:t>MATTHIEß</a:t>
            </a:r>
            <a:r>
              <a:rPr lang="en-US" sz="1600" dirty="0">
                <a:solidFill>
                  <a:schemeClr val="bg1"/>
                </a:solidFill>
                <a:cs typeface="Times New Roman" panose="02020603050405020304" pitchFamily="18" charset="0"/>
              </a:rPr>
              <a:t>, </a:t>
            </a:r>
            <a:r>
              <a:rPr lang="en-US" sz="1600" dirty="0" err="1">
                <a:solidFill>
                  <a:schemeClr val="bg1"/>
                </a:solidFill>
                <a:cs typeface="Times New Roman" panose="02020603050405020304" pitchFamily="18" charset="0"/>
              </a:rPr>
              <a:t>Theres</a:t>
            </a:r>
            <a:r>
              <a:rPr lang="en-US" sz="1600" dirty="0">
                <a:solidFill>
                  <a:schemeClr val="bg1"/>
                </a:solidFill>
                <a:cs typeface="Times New Roman" panose="02020603050405020304" pitchFamily="18" charset="0"/>
              </a:rPr>
              <a:t>; MERZ, Nicolas; REGEL, Sven; WERNER, Annika. (2019), Manifesto Corpus. Version: 2019b. Berlin: WZB Berlin Social Science Center.</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LOWE, Will. (2016), “Scaling things we can count”. Working paper, American Political Science Association meeting.</a:t>
            </a:r>
          </a:p>
          <a:p>
            <a:pPr>
              <a:lnSpc>
                <a:spcPct val="100000"/>
              </a:lnSpc>
              <a:spcBef>
                <a:spcPts val="600"/>
              </a:spcBef>
              <a:spcAft>
                <a:spcPts val="800"/>
              </a:spcAft>
            </a:pPr>
            <a:r>
              <a:rPr lang="pt-BR" sz="1600" dirty="0">
                <a:solidFill>
                  <a:schemeClr val="bg1"/>
                </a:solidFill>
                <a:cs typeface="Times New Roman" panose="02020603050405020304" pitchFamily="18" charset="0"/>
              </a:rPr>
              <a:t>MADEIRA, Rafael; VIEIRA, Soraia; TAROUCO, Gabriela. (2017), “Agendas, preferências e competição: PT e PSDB em disputas presidenciais”. Caderno CRH, vol. 30, no. 80: 257–273.</a:t>
            </a:r>
          </a:p>
          <a:p>
            <a:pPr>
              <a:lnSpc>
                <a:spcPct val="100000"/>
              </a:lnSpc>
              <a:spcBef>
                <a:spcPts val="600"/>
              </a:spcBef>
              <a:spcAft>
                <a:spcPts val="800"/>
              </a:spcAft>
            </a:pPr>
            <a:r>
              <a:rPr lang="pt-BR" sz="1600" dirty="0">
                <a:solidFill>
                  <a:schemeClr val="bg1"/>
                </a:solidFill>
                <a:cs typeface="Times New Roman" panose="02020603050405020304" pitchFamily="18" charset="0"/>
              </a:rPr>
              <a:t>MONROE, Burt; COLARESI, Michael; QUINN, Kevin. </a:t>
            </a:r>
            <a:r>
              <a:rPr lang="en-US" sz="1600" dirty="0">
                <a:solidFill>
                  <a:schemeClr val="bg1"/>
                </a:solidFill>
                <a:cs typeface="Times New Roman" panose="02020603050405020304" pitchFamily="18" charset="0"/>
              </a:rPr>
              <a:t>(2008), “</a:t>
            </a:r>
            <a:r>
              <a:rPr lang="en-US" sz="1600" dirty="0" err="1">
                <a:solidFill>
                  <a:schemeClr val="bg1"/>
                </a:solidFill>
                <a:cs typeface="Times New Roman" panose="02020603050405020304" pitchFamily="18" charset="0"/>
              </a:rPr>
              <a:t>Fightin'words</a:t>
            </a:r>
            <a:r>
              <a:rPr lang="en-US" sz="1600" dirty="0">
                <a:solidFill>
                  <a:schemeClr val="bg1"/>
                </a:solidFill>
                <a:cs typeface="Times New Roman" panose="02020603050405020304" pitchFamily="18" charset="0"/>
              </a:rPr>
              <a:t>: Lexical feature selection and evaluation for identifying the content of political conflict”. Political Analysis, vol. 16, no. 4: 372-403.</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MONROE, Burt; SCHRODT, Philip. (2008), “Introduction to the special issue: The statistical analysis of political text”. </a:t>
            </a:r>
            <a:r>
              <a:rPr lang="pt-BR" sz="1600" dirty="0" err="1">
                <a:solidFill>
                  <a:schemeClr val="bg1"/>
                </a:solidFill>
                <a:cs typeface="Times New Roman" panose="02020603050405020304" pitchFamily="18" charset="0"/>
              </a:rPr>
              <a:t>Political</a:t>
            </a:r>
            <a:r>
              <a:rPr lang="pt-BR" sz="1600" dirty="0">
                <a:solidFill>
                  <a:schemeClr val="bg1"/>
                </a:solidFill>
                <a:cs typeface="Times New Roman" panose="02020603050405020304" pitchFamily="18" charset="0"/>
              </a:rPr>
              <a:t> </a:t>
            </a:r>
            <a:r>
              <a:rPr lang="pt-BR" sz="1600" dirty="0" err="1">
                <a:solidFill>
                  <a:schemeClr val="bg1"/>
                </a:solidFill>
                <a:cs typeface="Times New Roman" panose="02020603050405020304" pitchFamily="18" charset="0"/>
              </a:rPr>
              <a:t>Analysis</a:t>
            </a:r>
            <a:r>
              <a:rPr lang="pt-BR" sz="1600" dirty="0">
                <a:solidFill>
                  <a:schemeClr val="bg1"/>
                </a:solidFill>
                <a:cs typeface="Times New Roman" panose="02020603050405020304" pitchFamily="18" charset="0"/>
              </a:rPr>
              <a:t>, vol. 16, no. 4: 351–355.</a:t>
            </a:r>
          </a:p>
          <a:p>
            <a:pPr>
              <a:lnSpc>
                <a:spcPct val="100000"/>
              </a:lnSpc>
              <a:spcBef>
                <a:spcPts val="600"/>
              </a:spcBef>
              <a:spcAft>
                <a:spcPts val="800"/>
              </a:spcAft>
            </a:pPr>
            <a:r>
              <a:rPr lang="pt-BR" sz="1600" dirty="0">
                <a:solidFill>
                  <a:schemeClr val="bg1"/>
                </a:solidFill>
                <a:cs typeface="Times New Roman" panose="02020603050405020304" pitchFamily="18" charset="0"/>
              </a:rPr>
              <a:t>OLIVEIRA, Augusto. (2011), “Os discursos programáticos dos partidos políticos na América Latina: identidade de classe e política econômica”. Mediações, vol. 16, no. 1: 201–221.</a:t>
            </a:r>
          </a:p>
          <a:p>
            <a:pPr>
              <a:lnSpc>
                <a:spcPct val="100000"/>
              </a:lnSpc>
              <a:spcBef>
                <a:spcPts val="600"/>
              </a:spcBef>
              <a:spcAft>
                <a:spcPts val="800"/>
              </a:spcAft>
            </a:pPr>
            <a:r>
              <a:rPr lang="pt-BR" sz="1600" dirty="0">
                <a:solidFill>
                  <a:schemeClr val="bg1"/>
                </a:solidFill>
                <a:cs typeface="Times New Roman" panose="02020603050405020304" pitchFamily="18" charset="0"/>
              </a:rPr>
              <a:t>OLIVEIRA, Augusto. (2014), Representação Programática em 16 Democracias Presidencialistas: América Latina, 2000-2010. 226 p. Tese (Doutorado em Ciência Política) – Universidade Federal do Rio Grande do Sul, Porto Alegre.</a:t>
            </a:r>
          </a:p>
          <a:p>
            <a:pPr>
              <a:lnSpc>
                <a:spcPct val="100000"/>
              </a:lnSpc>
              <a:spcBef>
                <a:spcPts val="600"/>
              </a:spcBef>
              <a:spcAft>
                <a:spcPts val="800"/>
              </a:spcAft>
            </a:pPr>
            <a:r>
              <a:rPr lang="en-US" sz="1600" dirty="0">
                <a:solidFill>
                  <a:schemeClr val="bg1"/>
                </a:solidFill>
                <a:cs typeface="Times New Roman" panose="02020603050405020304" pitchFamily="18" charset="0"/>
              </a:rPr>
              <a:t>PETROCIK, John. (1996), “Issue ownership in presidential elections, with a 1980 case study”. American Journal of Political Science, vol. 40, no. 3: 825–850.</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 </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 </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pt-BR" sz="1600" dirty="0">
                <a:solidFill>
                  <a:schemeClr val="bg1"/>
                </a:solidFill>
                <a:cs typeface="Times New Roman" panose="02020603050405020304" pitchFamily="18" charset="0"/>
              </a:rPr>
              <a:t> </a:t>
            </a:r>
          </a:p>
          <a:p>
            <a:pPr marL="0" indent="0" algn="just">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74469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54242" y="613160"/>
            <a:ext cx="10788942" cy="5631679"/>
          </a:xfrm>
        </p:spPr>
        <p:txBody>
          <a:bodyPr>
            <a:noAutofit/>
          </a:bodyPr>
          <a:lstStyle/>
          <a:p>
            <a:pPr>
              <a:lnSpc>
                <a:spcPct val="100000"/>
              </a:lnSpc>
              <a:spcBef>
                <a:spcPts val="600"/>
              </a:spcBef>
              <a:spcAft>
                <a:spcPts val="800"/>
              </a:spcAft>
            </a:pPr>
            <a:r>
              <a:rPr lang="en-US" sz="1600" dirty="0">
                <a:solidFill>
                  <a:schemeClr val="bg1"/>
                </a:solidFill>
                <a:cs typeface="Times New Roman" panose="02020603050405020304" pitchFamily="18" charset="0"/>
              </a:rPr>
              <a:t>LAVER, Michael; BENOIT, Kenneth; GARRY, John. (2003), “Extracting policy positions from political texts using word as data”. Political Science Review, vol. 97, no. 2: 311–331.</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REPASS, David. (1971), “Issue salience and party choice”. American Political Science Review, vol. 65, no. 2: 389–400.</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RIKER, William. (1982), “The two-party system and Duverger’s Law: An essay on the history of political science.” American Political Science Review, vol. 76, no. 4: 753–766.</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ROBERTSON, David. (1976), A Theory of Party Competition. New York, Wiley.</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ROEMER, John. (2001), Political competition: theory and applications. Cambridge, Harvard University Press.</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pt-BR" sz="1600" dirty="0">
                <a:solidFill>
                  <a:schemeClr val="bg1"/>
                </a:solidFill>
                <a:cs typeface="Times New Roman" panose="02020603050405020304" pitchFamily="18" charset="0"/>
              </a:rPr>
              <a:t>SALLES, Nara; GUARNIERI, Fernando. Estratégia eleitoral nos municípios brasileiros: componente programático e alinhamento partidário. Revista de Sociologia e Política, v. 27, n. 72, p. 1-22, 2019.</a:t>
            </a:r>
          </a:p>
          <a:p>
            <a:pPr>
              <a:lnSpc>
                <a:spcPct val="100000"/>
              </a:lnSpc>
              <a:spcBef>
                <a:spcPts val="600"/>
              </a:spcBef>
              <a:spcAft>
                <a:spcPts val="800"/>
              </a:spcAft>
            </a:pPr>
            <a:r>
              <a:rPr lang="en-US" sz="1600" dirty="0">
                <a:solidFill>
                  <a:schemeClr val="bg1"/>
                </a:solidFill>
                <a:cs typeface="Times New Roman" panose="02020603050405020304" pitchFamily="18" charset="0"/>
              </a:rPr>
              <a:t>SARTORI, Giovanni. (1976), Parties and Party Systems: a framework for analysis. Colchester: ECPR Press.</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SCHMITTER, Philippe; KARL, Terry. (1991), “What democracy is... and is not”. Journal of Democracy, vol. 3, no. 2: 75–88.</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SLAPIN, Jonathan; PROKSCH, Sven-Oliver. (2008), “A scaling model for estimating time-series party positions from texts”. American Journal of Political Science, vol. 52, no. 3: 705-722.</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STOKES, Donald. (1963), “Spatial models of party competition”. American Journal of Political Science, vol. 34, no. 2: 565–598.</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en-US" sz="1600" dirty="0">
                <a:solidFill>
                  <a:schemeClr val="bg1"/>
                </a:solidFill>
                <a:cs typeface="Times New Roman" panose="02020603050405020304" pitchFamily="18" charset="0"/>
              </a:rPr>
              <a:t>TAROUCO, Gabriela. (2011), “Brazilian parties according to their manifestos: Political identity and programmatic emphases”. </a:t>
            </a:r>
            <a:r>
              <a:rPr lang="pt-BR" sz="1600" dirty="0" err="1">
                <a:solidFill>
                  <a:schemeClr val="bg1"/>
                </a:solidFill>
                <a:cs typeface="Times New Roman" panose="02020603050405020304" pitchFamily="18" charset="0"/>
              </a:rPr>
              <a:t>Brazilian</a:t>
            </a:r>
            <a:r>
              <a:rPr lang="pt-BR" sz="1600" dirty="0">
                <a:solidFill>
                  <a:schemeClr val="bg1"/>
                </a:solidFill>
                <a:cs typeface="Times New Roman" panose="02020603050405020304" pitchFamily="18" charset="0"/>
              </a:rPr>
              <a:t> </a:t>
            </a:r>
            <a:r>
              <a:rPr lang="pt-BR" sz="1600" dirty="0" err="1">
                <a:solidFill>
                  <a:schemeClr val="bg1"/>
                </a:solidFill>
                <a:cs typeface="Times New Roman" panose="02020603050405020304" pitchFamily="18" charset="0"/>
              </a:rPr>
              <a:t>Political</a:t>
            </a:r>
            <a:r>
              <a:rPr lang="pt-BR" sz="1600" dirty="0">
                <a:solidFill>
                  <a:schemeClr val="bg1"/>
                </a:solidFill>
                <a:cs typeface="Times New Roman" panose="02020603050405020304" pitchFamily="18" charset="0"/>
              </a:rPr>
              <a:t> Science Review, vol. 5, no. 1: 54–76.</a:t>
            </a:r>
          </a:p>
          <a:p>
            <a:pPr>
              <a:lnSpc>
                <a:spcPct val="100000"/>
              </a:lnSpc>
              <a:spcBef>
                <a:spcPts val="600"/>
              </a:spcBef>
              <a:spcAft>
                <a:spcPts val="800"/>
              </a:spcAft>
            </a:pPr>
            <a:r>
              <a:rPr lang="pt-BR" sz="1600" dirty="0">
                <a:solidFill>
                  <a:schemeClr val="bg1"/>
                </a:solidFill>
                <a:cs typeface="Times New Roman" panose="02020603050405020304" pitchFamily="18" charset="0"/>
              </a:rPr>
              <a:t> </a:t>
            </a:r>
          </a:p>
          <a:p>
            <a:pPr>
              <a:lnSpc>
                <a:spcPct val="100000"/>
              </a:lnSpc>
              <a:spcBef>
                <a:spcPts val="600"/>
              </a:spcBef>
              <a:spcAft>
                <a:spcPts val="800"/>
              </a:spcAft>
            </a:pPr>
            <a:r>
              <a:rPr lang="en-US" sz="1600" dirty="0">
                <a:solidFill>
                  <a:schemeClr val="bg1"/>
                </a:solidFill>
                <a:cs typeface="Times New Roman" panose="02020603050405020304" pitchFamily="18" charset="0"/>
              </a:rPr>
              <a:t> </a:t>
            </a:r>
            <a:endParaRPr lang="pt-BR" sz="1600" dirty="0">
              <a:solidFill>
                <a:schemeClr val="bg1"/>
              </a:solidFill>
              <a:cs typeface="Times New Roman" panose="02020603050405020304" pitchFamily="18" charset="0"/>
            </a:endParaRPr>
          </a:p>
          <a:p>
            <a:pPr>
              <a:lnSpc>
                <a:spcPct val="100000"/>
              </a:lnSpc>
              <a:spcBef>
                <a:spcPts val="600"/>
              </a:spcBef>
              <a:spcAft>
                <a:spcPts val="800"/>
              </a:spcAft>
            </a:pPr>
            <a:r>
              <a:rPr lang="pt-BR" sz="1600" dirty="0">
                <a:solidFill>
                  <a:schemeClr val="bg1"/>
                </a:solidFill>
                <a:cs typeface="Times New Roman" panose="02020603050405020304" pitchFamily="18" charset="0"/>
              </a:rPr>
              <a:t> </a:t>
            </a:r>
          </a:p>
          <a:p>
            <a:pPr marL="0" indent="0" algn="just">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33024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54242" y="613160"/>
            <a:ext cx="10788942" cy="5631679"/>
          </a:xfrm>
        </p:spPr>
        <p:txBody>
          <a:bodyPr>
            <a:noAutofit/>
          </a:bodyPr>
          <a:lstStyle/>
          <a:p>
            <a:pPr marL="0" indent="0">
              <a:lnSpc>
                <a:spcPct val="100000"/>
              </a:lnSpc>
              <a:spcBef>
                <a:spcPts val="600"/>
              </a:spcBef>
              <a:spcAft>
                <a:spcPts val="800"/>
              </a:spcAft>
              <a:buNone/>
            </a:pPr>
            <a:r>
              <a:rPr lang="pt-BR" sz="1600" dirty="0">
                <a:solidFill>
                  <a:schemeClr val="bg1"/>
                </a:solidFill>
                <a:cs typeface="Times New Roman" panose="02020603050405020304" pitchFamily="18" charset="0"/>
              </a:rPr>
              <a:t>TAROUCO, Gabriela; MADEIRA, Rafael. (2013), “Partidos, programas e o debate sobre esquerda e direita no Brasil”. Revista de Sociologia e Política, vol. 21, no. 45: 149–165.</a:t>
            </a:r>
          </a:p>
          <a:p>
            <a:pPr marL="0" indent="0">
              <a:lnSpc>
                <a:spcPct val="100000"/>
              </a:lnSpc>
              <a:spcBef>
                <a:spcPts val="600"/>
              </a:spcBef>
              <a:spcAft>
                <a:spcPts val="800"/>
              </a:spcAft>
              <a:buNone/>
            </a:pPr>
            <a:r>
              <a:rPr lang="pt-BR" sz="1600" dirty="0">
                <a:solidFill>
                  <a:schemeClr val="bg1"/>
                </a:solidFill>
                <a:cs typeface="Times New Roman" panose="02020603050405020304" pitchFamily="18" charset="0"/>
              </a:rPr>
              <a:t>VOLKENS, Andrea; LEHMANN, </a:t>
            </a:r>
            <a:r>
              <a:rPr lang="pt-BR" sz="1600" dirty="0" err="1">
                <a:solidFill>
                  <a:schemeClr val="bg1"/>
                </a:solidFill>
                <a:cs typeface="Times New Roman" panose="02020603050405020304" pitchFamily="18" charset="0"/>
              </a:rPr>
              <a:t>Pola</a:t>
            </a:r>
            <a:r>
              <a:rPr lang="pt-BR" sz="1600" dirty="0">
                <a:solidFill>
                  <a:schemeClr val="bg1"/>
                </a:solidFill>
                <a:cs typeface="Times New Roman" panose="02020603050405020304" pitchFamily="18" charset="0"/>
              </a:rPr>
              <a:t>; </a:t>
            </a:r>
            <a:r>
              <a:rPr lang="pt-BR" sz="1600" dirty="0" err="1">
                <a:solidFill>
                  <a:schemeClr val="bg1"/>
                </a:solidFill>
                <a:cs typeface="Times New Roman" panose="02020603050405020304" pitchFamily="18" charset="0"/>
              </a:rPr>
              <a:t>MATTHIEß</a:t>
            </a:r>
            <a:r>
              <a:rPr lang="pt-BR" sz="1600" dirty="0">
                <a:solidFill>
                  <a:schemeClr val="bg1"/>
                </a:solidFill>
                <a:cs typeface="Times New Roman" panose="02020603050405020304" pitchFamily="18" charset="0"/>
              </a:rPr>
              <a:t>, </a:t>
            </a:r>
            <a:r>
              <a:rPr lang="pt-BR" sz="1600" dirty="0" err="1">
                <a:solidFill>
                  <a:schemeClr val="bg1"/>
                </a:solidFill>
                <a:cs typeface="Times New Roman" panose="02020603050405020304" pitchFamily="18" charset="0"/>
              </a:rPr>
              <a:t>Theres</a:t>
            </a:r>
            <a:r>
              <a:rPr lang="pt-BR" sz="1600" dirty="0">
                <a:solidFill>
                  <a:schemeClr val="bg1"/>
                </a:solidFill>
                <a:cs typeface="Times New Roman" panose="02020603050405020304" pitchFamily="18" charset="0"/>
              </a:rPr>
              <a:t>; MERZ, Nicolas; REGEL, </a:t>
            </a:r>
            <a:r>
              <a:rPr lang="pt-BR" sz="1600" dirty="0" err="1">
                <a:solidFill>
                  <a:schemeClr val="bg1"/>
                </a:solidFill>
                <a:cs typeface="Times New Roman" panose="02020603050405020304" pitchFamily="18" charset="0"/>
              </a:rPr>
              <a:t>Sven</a:t>
            </a:r>
            <a:r>
              <a:rPr lang="pt-BR" sz="1600" dirty="0">
                <a:solidFill>
                  <a:schemeClr val="bg1"/>
                </a:solidFill>
                <a:cs typeface="Times New Roman" panose="02020603050405020304" pitchFamily="18" charset="0"/>
              </a:rPr>
              <a:t>; WERNER, </a:t>
            </a:r>
            <a:r>
              <a:rPr lang="pt-BR" sz="1600" dirty="0" err="1">
                <a:solidFill>
                  <a:schemeClr val="bg1"/>
                </a:solidFill>
                <a:cs typeface="Times New Roman" panose="02020603050405020304" pitchFamily="18" charset="0"/>
              </a:rPr>
              <a:t>Annika</a:t>
            </a:r>
            <a:r>
              <a:rPr lang="pt-BR" sz="1600" dirty="0">
                <a:solidFill>
                  <a:schemeClr val="bg1"/>
                </a:solidFill>
                <a:cs typeface="Times New Roman" panose="02020603050405020304" pitchFamily="18" charset="0"/>
              </a:rPr>
              <a:t>. </a:t>
            </a:r>
            <a:r>
              <a:rPr lang="en-US" sz="1600" dirty="0">
                <a:solidFill>
                  <a:schemeClr val="bg1"/>
                </a:solidFill>
                <a:cs typeface="Times New Roman" panose="02020603050405020304" pitchFamily="18" charset="0"/>
              </a:rPr>
              <a:t>(2016), The Manifesto Project Dataset - Codebook. Manifesto Project</a:t>
            </a:r>
            <a:r>
              <a:rPr lang="pt-BR" sz="1600" dirty="0">
                <a:solidFill>
                  <a:schemeClr val="bg1"/>
                </a:solidFill>
                <a:cs typeface="Times New Roman" panose="02020603050405020304" pitchFamily="18" charset="0"/>
              </a:rPr>
              <a:t> </a:t>
            </a:r>
            <a:r>
              <a:rPr lang="en-US" sz="1600" dirty="0">
                <a:solidFill>
                  <a:schemeClr val="bg1"/>
                </a:solidFill>
                <a:cs typeface="Times New Roman" panose="02020603050405020304" pitchFamily="18" charset="0"/>
              </a:rPr>
              <a:t>(MRG/CMP/MARPOR). Version 2016a. Berlin: </a:t>
            </a:r>
            <a:r>
              <a:rPr lang="en-US" sz="1600" dirty="0" err="1">
                <a:solidFill>
                  <a:schemeClr val="bg1"/>
                </a:solidFill>
                <a:cs typeface="Times New Roman" panose="02020603050405020304" pitchFamily="18" charset="0"/>
              </a:rPr>
              <a:t>Wissenschaftszentrum</a:t>
            </a:r>
            <a:r>
              <a:rPr lang="en-US" sz="1600" dirty="0">
                <a:solidFill>
                  <a:schemeClr val="bg1"/>
                </a:solidFill>
                <a:cs typeface="Times New Roman" panose="02020603050405020304" pitchFamily="18" charset="0"/>
              </a:rPr>
              <a:t> Berlin </a:t>
            </a:r>
            <a:r>
              <a:rPr lang="en-US" sz="1600" dirty="0" err="1">
                <a:solidFill>
                  <a:schemeClr val="bg1"/>
                </a:solidFill>
                <a:cs typeface="Times New Roman" panose="02020603050405020304" pitchFamily="18" charset="0"/>
              </a:rPr>
              <a:t>für</a:t>
            </a:r>
            <a:r>
              <a:rPr lang="en-US" sz="1600" dirty="0">
                <a:solidFill>
                  <a:schemeClr val="bg1"/>
                </a:solidFill>
                <a:cs typeface="Times New Roman" panose="02020603050405020304" pitchFamily="18" charset="0"/>
              </a:rPr>
              <a:t> </a:t>
            </a:r>
            <a:r>
              <a:rPr lang="en-US" sz="1600" dirty="0" err="1">
                <a:solidFill>
                  <a:schemeClr val="bg1"/>
                </a:solidFill>
                <a:cs typeface="Times New Roman" panose="02020603050405020304" pitchFamily="18" charset="0"/>
              </a:rPr>
              <a:t>Sozialforschung</a:t>
            </a:r>
            <a:r>
              <a:rPr lang="en-US" sz="1600" dirty="0">
                <a:solidFill>
                  <a:schemeClr val="bg1"/>
                </a:solidFill>
                <a:cs typeface="Times New Roman" panose="02020603050405020304" pitchFamily="18" charset="0"/>
              </a:rPr>
              <a:t> (WZB).</a:t>
            </a:r>
            <a:endParaRPr lang="pt-BR" sz="1600" dirty="0">
              <a:solidFill>
                <a:schemeClr val="bg1"/>
              </a:solidFill>
              <a:cs typeface="Times New Roman" panose="02020603050405020304" pitchFamily="18" charset="0"/>
            </a:endParaRPr>
          </a:p>
          <a:p>
            <a:pPr marL="0" indent="0">
              <a:lnSpc>
                <a:spcPct val="100000"/>
              </a:lnSpc>
              <a:spcBef>
                <a:spcPts val="600"/>
              </a:spcBef>
              <a:spcAft>
                <a:spcPts val="800"/>
              </a:spcAft>
              <a:buNone/>
            </a:pPr>
            <a:r>
              <a:rPr lang="en-US" sz="1600" dirty="0">
                <a:solidFill>
                  <a:schemeClr val="bg1"/>
                </a:solidFill>
                <a:cs typeface="Times New Roman" panose="02020603050405020304" pitchFamily="18" charset="0"/>
              </a:rPr>
              <a:t>WITTMAN, Donald. (1983), “Candidate motivation: a synthesis of alternative theories”. American Political Science Review, vol. 77, no. 1: 142–157.</a:t>
            </a:r>
            <a:endParaRPr lang="pt-BR" sz="1600" dirty="0">
              <a:solidFill>
                <a:schemeClr val="bg1"/>
              </a:solidFill>
              <a:cs typeface="Times New Roman" panose="02020603050405020304" pitchFamily="18" charset="0"/>
            </a:endParaRPr>
          </a:p>
          <a:p>
            <a:pPr marL="0" indent="0">
              <a:lnSpc>
                <a:spcPct val="100000"/>
              </a:lnSpc>
              <a:spcBef>
                <a:spcPts val="600"/>
              </a:spcBef>
              <a:spcAft>
                <a:spcPts val="800"/>
              </a:spcAft>
              <a:buNone/>
            </a:pPr>
            <a:r>
              <a:rPr lang="en-US" sz="1600" dirty="0">
                <a:solidFill>
                  <a:schemeClr val="bg1"/>
                </a:solidFill>
                <a:cs typeface="Times New Roman" panose="02020603050405020304" pitchFamily="18" charset="0"/>
              </a:rPr>
              <a:t> </a:t>
            </a:r>
            <a:endParaRPr lang="pt-BR" sz="1600" dirty="0">
              <a:solidFill>
                <a:schemeClr val="bg1"/>
              </a:solidFill>
              <a:cs typeface="Times New Roman" panose="02020603050405020304" pitchFamily="18" charset="0"/>
            </a:endParaRPr>
          </a:p>
          <a:p>
            <a:pPr marL="0" indent="0">
              <a:lnSpc>
                <a:spcPct val="100000"/>
              </a:lnSpc>
              <a:spcBef>
                <a:spcPts val="600"/>
              </a:spcBef>
              <a:spcAft>
                <a:spcPts val="800"/>
              </a:spcAft>
              <a:buNone/>
            </a:pPr>
            <a:r>
              <a:rPr lang="en-US" sz="1600" dirty="0">
                <a:solidFill>
                  <a:schemeClr val="bg1"/>
                </a:solidFill>
                <a:cs typeface="Times New Roman" panose="02020603050405020304" pitchFamily="18" charset="0"/>
              </a:rPr>
              <a:t> </a:t>
            </a:r>
            <a:endParaRPr lang="pt-BR" sz="1600" dirty="0">
              <a:solidFill>
                <a:schemeClr val="bg1"/>
              </a:solidFill>
              <a:cs typeface="Times New Roman" panose="02020603050405020304" pitchFamily="18" charset="0"/>
            </a:endParaRPr>
          </a:p>
          <a:p>
            <a:pPr indent="449580">
              <a:lnSpc>
                <a:spcPct val="107000"/>
              </a:lnSpc>
              <a:spcAft>
                <a:spcPts val="800"/>
              </a:spcAft>
            </a:pPr>
            <a:r>
              <a:rPr lang="en-US" sz="18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6605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rmAutofit/>
          </a:bodyPr>
          <a:lstStyle/>
          <a:p>
            <a:pPr marL="0" indent="0">
              <a:lnSpc>
                <a:spcPct val="150000"/>
              </a:lnSpc>
              <a:buNone/>
            </a:pPr>
            <a:r>
              <a:rPr lang="pt-BR" dirty="0">
                <a:solidFill>
                  <a:schemeClr val="bg1"/>
                </a:solidFill>
              </a:rPr>
              <a:t>IDEOLOGIA, COMPETIÇÃO ELEITORAL E O LUGAR DOS PROGRAMAS DE GOVERNO</a:t>
            </a:r>
          </a:p>
          <a:p>
            <a:pPr>
              <a:lnSpc>
                <a:spcPct val="150000"/>
              </a:lnSpc>
              <a:buFont typeface="Arial" panose="020B0604020202020204" pitchFamily="34" charset="0"/>
              <a:buChar char="•"/>
            </a:pPr>
            <a:r>
              <a:rPr lang="pt-BR" dirty="0">
                <a:solidFill>
                  <a:schemeClr val="bg1"/>
                </a:solidFill>
              </a:rPr>
              <a:t> Esquerda e direita como importantes conceitos e instrumentos classificatórios do mundo político e social.</a:t>
            </a:r>
          </a:p>
          <a:p>
            <a:pPr>
              <a:lnSpc>
                <a:spcPct val="150000"/>
              </a:lnSpc>
              <a:buFont typeface="Arial" panose="020B0604020202020204" pitchFamily="34" charset="0"/>
              <a:buChar char="•"/>
            </a:pPr>
            <a:r>
              <a:rPr lang="pt-BR" dirty="0">
                <a:solidFill>
                  <a:schemeClr val="bg1"/>
                </a:solidFill>
              </a:rPr>
              <a:t> Embora a ideologia tenha passado por uma reavaliação que apontava para o seu enfraquecimento após a queda do muro de Berlim e o surgimento das questões pós-materialistas, muitos países, como o Brasil, viram emergir nos últimos anos a força da (nova) direita, indicando que essas ainda são definições cruciais para a compreensão das agendas e posições políticas.</a:t>
            </a:r>
          </a:p>
          <a:p>
            <a:pPr>
              <a:lnSpc>
                <a:spcPct val="150000"/>
              </a:lnSpc>
              <a:buFont typeface="Arial" panose="020B0604020202020204" pitchFamily="34" charset="0"/>
              <a:buChar char="•"/>
            </a:pPr>
            <a:r>
              <a:rPr lang="pt-BR" dirty="0">
                <a:solidFill>
                  <a:schemeClr val="bg1"/>
                </a:solidFill>
              </a:rPr>
              <a:t> Mas é possível medir posições ideológicas usando programas de governo?</a:t>
            </a:r>
          </a:p>
        </p:txBody>
      </p:sp>
    </p:spTree>
    <p:extLst>
      <p:ext uri="{BB962C8B-B14F-4D97-AF65-F5344CB8AC3E}">
        <p14:creationId xmlns:p14="http://schemas.microsoft.com/office/powerpoint/2010/main" val="1814174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Autofit/>
          </a:bodyPr>
          <a:lstStyle/>
          <a:p>
            <a:pPr>
              <a:lnSpc>
                <a:spcPct val="150000"/>
              </a:lnSpc>
              <a:buFont typeface="Arial" panose="020B0604020202020204" pitchFamily="34" charset="0"/>
              <a:buChar char="•"/>
            </a:pPr>
            <a:r>
              <a:rPr lang="pt-BR" sz="1900" dirty="0">
                <a:solidFill>
                  <a:schemeClr val="bg1"/>
                </a:solidFill>
              </a:rPr>
              <a:t> Não há democracia sem competição (SCMITTER; KARL, 1991), mas não há uma única maneira de entendê-la.</a:t>
            </a:r>
          </a:p>
          <a:p>
            <a:pPr>
              <a:lnSpc>
                <a:spcPct val="150000"/>
              </a:lnSpc>
              <a:buFont typeface="Arial" panose="020B0604020202020204" pitchFamily="34" charset="0"/>
              <a:buChar char="•"/>
            </a:pPr>
            <a:r>
              <a:rPr lang="pt-BR" sz="1900" dirty="0">
                <a:solidFill>
                  <a:schemeClr val="bg1"/>
                </a:solidFill>
              </a:rPr>
              <a:t> Abordagem 1: investiga as configurações</a:t>
            </a:r>
            <a:r>
              <a:rPr lang="pt-BR" sz="1900" dirty="0">
                <a:solidFill>
                  <a:schemeClr val="bg1"/>
                </a:solidFill>
                <a:effectLst/>
                <a:ea typeface="Calibri" panose="020F0502020204030204" pitchFamily="34" charset="0"/>
              </a:rPr>
              <a:t> </a:t>
            </a:r>
            <a:r>
              <a:rPr lang="pt-BR" sz="1900" dirty="0">
                <a:solidFill>
                  <a:schemeClr val="bg1"/>
                </a:solidFill>
              </a:rPr>
              <a:t>das disputas a partir, sobretudo, do número de competidores e suas posições relativas, a fim de compreender seus condicionantes </a:t>
            </a:r>
            <a:r>
              <a:rPr lang="pt-BR" sz="1900" dirty="0">
                <a:solidFill>
                  <a:schemeClr val="bg1"/>
                </a:solidFill>
                <a:effectLst/>
                <a:ea typeface="Calibri" panose="020F0502020204030204" pitchFamily="34" charset="0"/>
              </a:rPr>
              <a:t>institucionais e sociais (DOWNS, 1957; RIKER, 1982; ROEMER, 2001).</a:t>
            </a:r>
          </a:p>
          <a:p>
            <a:pPr>
              <a:lnSpc>
                <a:spcPct val="150000"/>
              </a:lnSpc>
              <a:buFont typeface="Arial" panose="020B0604020202020204" pitchFamily="34" charset="0"/>
              <a:buChar char="•"/>
            </a:pPr>
            <a:r>
              <a:rPr lang="pt-BR" sz="1900" dirty="0">
                <a:solidFill>
                  <a:schemeClr val="bg1"/>
                </a:solidFill>
              </a:rPr>
              <a:t> Abordagem 2: </a:t>
            </a:r>
            <a:r>
              <a:rPr lang="pt-BR" sz="1900" dirty="0">
                <a:solidFill>
                  <a:schemeClr val="bg1"/>
                </a:solidFill>
                <a:effectLst/>
                <a:ea typeface="Calibri" panose="020F0502020204030204" pitchFamily="34" charset="0"/>
                <a:cs typeface="Times New Roman" panose="02020603050405020304" pitchFamily="18" charset="0"/>
              </a:rPr>
              <a:t>procura identificar o conteúdo da competição, as questões – </a:t>
            </a:r>
            <a:r>
              <a:rPr lang="pt-BR" sz="1900" i="1" dirty="0">
                <a:solidFill>
                  <a:schemeClr val="bg1"/>
                </a:solidFill>
                <a:effectLst/>
                <a:ea typeface="Calibri" panose="020F0502020204030204" pitchFamily="34" charset="0"/>
                <a:cs typeface="Times New Roman" panose="02020603050405020304" pitchFamily="18" charset="0"/>
              </a:rPr>
              <a:t>issues</a:t>
            </a:r>
            <a:r>
              <a:rPr lang="pt-BR" sz="1900" dirty="0">
                <a:solidFill>
                  <a:schemeClr val="bg1"/>
                </a:solidFill>
                <a:effectLst/>
                <a:ea typeface="Calibri" panose="020F0502020204030204" pitchFamily="34" charset="0"/>
                <a:cs typeface="Times New Roman" panose="02020603050405020304" pitchFamily="18" charset="0"/>
              </a:rPr>
              <a:t> – em torno das quais ela se estrutura, quais as preferências políticas dos atores envolvidos e como elas são estrategicamente mobilizadas (BUDGE; FARLIE, 1983; ROBERTSON, 1976).</a:t>
            </a:r>
          </a:p>
          <a:p>
            <a:pPr>
              <a:lnSpc>
                <a:spcPct val="150000"/>
              </a:lnSpc>
              <a:buFont typeface="Arial" panose="020B0604020202020204" pitchFamily="34" charset="0"/>
              <a:buChar char="•"/>
            </a:pPr>
            <a:r>
              <a:rPr lang="pt-BR" sz="1900" dirty="0">
                <a:solidFill>
                  <a:schemeClr val="bg1"/>
                </a:solidFill>
                <a:ea typeface="Calibri" panose="020F0502020204030204" pitchFamily="34" charset="0"/>
                <a:cs typeface="Times New Roman" panose="02020603050405020304" pitchFamily="18" charset="0"/>
              </a:rPr>
              <a:t> Abordagem 1 leva ao chamado paradoxo programático: </a:t>
            </a:r>
            <a:r>
              <a:rPr lang="pt-BR" sz="1900" dirty="0">
                <a:solidFill>
                  <a:schemeClr val="bg1"/>
                </a:solidFill>
                <a:effectLst/>
                <a:ea typeface="Calibri" panose="020F0502020204030204" pitchFamily="34" charset="0"/>
              </a:rPr>
              <a:t>A ideologia é, em </a:t>
            </a:r>
            <a:r>
              <a:rPr lang="pt-BR" sz="1900" dirty="0" err="1">
                <a:solidFill>
                  <a:schemeClr val="bg1"/>
                </a:solidFill>
                <a:effectLst/>
                <a:ea typeface="Calibri" panose="020F0502020204030204" pitchFamily="34" charset="0"/>
              </a:rPr>
              <a:t>Downs</a:t>
            </a:r>
            <a:r>
              <a:rPr lang="pt-BR" sz="1900" dirty="0">
                <a:solidFill>
                  <a:schemeClr val="bg1"/>
                </a:solidFill>
                <a:effectLst/>
                <a:ea typeface="Calibri" panose="020F0502020204030204" pitchFamily="34" charset="0"/>
              </a:rPr>
              <a:t> (1957), um atalho informacional para a identificação das preferências dos partidos com menor custo ao eleitorado. Entretanto, porque as legendas têm como objetivo exclusivo a maximização eleitoral, e sabendo que os eleitores tomam a sua decisão a partir da lógica de proximidade, o movimento centrípeto, visando o eleitor mediano, seria inevitável.</a:t>
            </a:r>
            <a:endParaRPr lang="pt-BR" sz="19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2737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Crítica a </a:t>
            </a:r>
            <a:r>
              <a:rPr lang="pt-BR" dirty="0" err="1">
                <a:solidFill>
                  <a:schemeClr val="bg1"/>
                </a:solidFill>
              </a:rPr>
              <a:t>Downs</a:t>
            </a:r>
            <a:r>
              <a:rPr lang="pt-BR" dirty="0">
                <a:solidFill>
                  <a:schemeClr val="bg1"/>
                </a:solidFill>
              </a:rPr>
              <a:t> (1957): </a:t>
            </a:r>
            <a:r>
              <a:rPr lang="pt-BR" dirty="0">
                <a:solidFill>
                  <a:schemeClr val="bg1"/>
                </a:solidFill>
                <a:effectLst/>
                <a:ea typeface="Calibri" panose="020F0502020204030204" pitchFamily="34" charset="0"/>
              </a:rPr>
              <a:t>a literatura vem apontando que, no mundo real, o modelo </a:t>
            </a:r>
            <a:r>
              <a:rPr lang="pt-BR" dirty="0" err="1">
                <a:solidFill>
                  <a:schemeClr val="bg1"/>
                </a:solidFill>
                <a:effectLst/>
                <a:ea typeface="Calibri" panose="020F0502020204030204" pitchFamily="34" charset="0"/>
              </a:rPr>
              <a:t>downsiano</a:t>
            </a:r>
            <a:r>
              <a:rPr lang="pt-BR" dirty="0">
                <a:solidFill>
                  <a:schemeClr val="bg1"/>
                </a:solidFill>
                <a:effectLst/>
                <a:ea typeface="Calibri" panose="020F0502020204030204" pitchFamily="34" charset="0"/>
              </a:rPr>
              <a:t> não funciona tão perfeitamente – ao menos não sem a violação de pelo menos um de seus pressupostos. </a:t>
            </a:r>
            <a:r>
              <a:rPr lang="pt-BR" dirty="0" err="1">
                <a:solidFill>
                  <a:schemeClr val="bg1"/>
                </a:solidFill>
                <a:effectLst/>
                <a:ea typeface="Calibri" panose="020F0502020204030204" pitchFamily="34" charset="0"/>
              </a:rPr>
              <a:t>Grofman</a:t>
            </a:r>
            <a:r>
              <a:rPr lang="pt-BR" dirty="0">
                <a:solidFill>
                  <a:schemeClr val="bg1"/>
                </a:solidFill>
                <a:effectLst/>
                <a:ea typeface="Calibri" panose="020F0502020204030204" pitchFamily="34" charset="0"/>
              </a:rPr>
              <a:t> (2004) sintetiza cada um deles, apresentando abordagens alternativas. Para este artigo, basta adotar a ideia de que, embora os partidos disputem votos, isso não constitui objetivo exclusivo ou sequer um fim em si mesmo (ALESINA, 1988; CHAPPELL JR.; KEECH, 1986; SARTORI, 1976; WITTMAN, 1983).</a:t>
            </a:r>
            <a:endParaRPr lang="pt-BR" dirty="0">
              <a:solidFill>
                <a:schemeClr val="bg1"/>
              </a:solidFill>
            </a:endParaRPr>
          </a:p>
          <a:p>
            <a:pPr>
              <a:lnSpc>
                <a:spcPct val="150000"/>
              </a:lnSpc>
              <a:buFont typeface="Arial" panose="020B0604020202020204" pitchFamily="34" charset="0"/>
              <a:buChar char="•"/>
            </a:pPr>
            <a:r>
              <a:rPr lang="pt-BR" sz="1900" dirty="0">
                <a:solidFill>
                  <a:schemeClr val="bg1"/>
                </a:solidFill>
              </a:rPr>
              <a:t> </a:t>
            </a:r>
            <a:r>
              <a:rPr lang="pt-BR" dirty="0">
                <a:solidFill>
                  <a:schemeClr val="bg1"/>
                </a:solidFill>
              </a:rPr>
              <a:t>Por isso, artigo adota perspectiva teórica da abordagem 2, concentrada nos esforços da teoria da saliência da competição partidária (BUDGE; FARLIE, 1983). </a:t>
            </a:r>
          </a:p>
          <a:p>
            <a:pPr>
              <a:lnSpc>
                <a:spcPct val="150000"/>
              </a:lnSpc>
              <a:buFont typeface="Arial" panose="020B0604020202020204" pitchFamily="34" charset="0"/>
              <a:buChar char="•"/>
            </a:pPr>
            <a:r>
              <a:rPr lang="pt-BR" sz="1900" dirty="0">
                <a:solidFill>
                  <a:schemeClr val="bg1"/>
                </a:solidFill>
                <a:effectLst/>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Concepção fundamental: </a:t>
            </a:r>
            <a:r>
              <a:rPr lang="pt-BR" dirty="0">
                <a:solidFill>
                  <a:schemeClr val="bg1"/>
                </a:solidFill>
                <a:effectLst/>
                <a:ea typeface="Calibri" panose="020F0502020204030204" pitchFamily="34" charset="0"/>
              </a:rPr>
              <a:t>partidos disputam através da ênfase seletiva, e por isso, endógena, de </a:t>
            </a:r>
            <a:r>
              <a:rPr lang="pt-BR" i="1" dirty="0">
                <a:solidFill>
                  <a:schemeClr val="bg1"/>
                </a:solidFill>
                <a:effectLst/>
                <a:ea typeface="Calibri" panose="020F0502020204030204" pitchFamily="34" charset="0"/>
              </a:rPr>
              <a:t>issues</a:t>
            </a:r>
            <a:r>
              <a:rPr lang="pt-BR" dirty="0">
                <a:solidFill>
                  <a:schemeClr val="bg1"/>
                </a:solidFill>
                <a:effectLst/>
                <a:ea typeface="Calibri" panose="020F0502020204030204" pitchFamily="34" charset="0"/>
              </a:rPr>
              <a:t> – o que denomino de competição programática. </a:t>
            </a: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8499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a:t>
            </a:r>
            <a:r>
              <a:rPr lang="pt-BR" dirty="0">
                <a:solidFill>
                  <a:schemeClr val="bg1"/>
                </a:solidFill>
                <a:effectLst/>
                <a:ea typeface="Calibri" panose="020F0502020204030204" pitchFamily="34" charset="0"/>
              </a:rPr>
              <a:t>Para a </a:t>
            </a:r>
            <a:r>
              <a:rPr lang="pt-BR" i="1" dirty="0">
                <a:solidFill>
                  <a:schemeClr val="bg1"/>
                </a:solidFill>
                <a:effectLst/>
                <a:ea typeface="Calibri" panose="020F0502020204030204" pitchFamily="34" charset="0"/>
              </a:rPr>
              <a:t>teoria da saliência</a:t>
            </a:r>
            <a:r>
              <a:rPr lang="pt-BR" dirty="0">
                <a:solidFill>
                  <a:schemeClr val="bg1"/>
                </a:solidFill>
                <a:effectLst/>
                <a:ea typeface="Calibri" panose="020F0502020204030204" pitchFamily="34" charset="0"/>
              </a:rPr>
              <a:t>, a ênfase seletiva de </a:t>
            </a:r>
            <a:r>
              <a:rPr lang="pt-BR" i="1" dirty="0">
                <a:solidFill>
                  <a:schemeClr val="bg1"/>
                </a:solidFill>
                <a:effectLst/>
                <a:ea typeface="Calibri" panose="020F0502020204030204" pitchFamily="34" charset="0"/>
              </a:rPr>
              <a:t>issues</a:t>
            </a:r>
            <a:r>
              <a:rPr lang="pt-BR" dirty="0">
                <a:solidFill>
                  <a:schemeClr val="bg1"/>
                </a:solidFill>
                <a:effectLst/>
                <a:ea typeface="Calibri" panose="020F0502020204030204" pitchFamily="34" charset="0"/>
              </a:rPr>
              <a:t> – e, então, o conteúdo desses documentos – seria determinada por três fatores: </a:t>
            </a:r>
          </a:p>
          <a:p>
            <a:pPr marL="630936" lvl="1" indent="-457200">
              <a:lnSpc>
                <a:spcPct val="150000"/>
              </a:lnSpc>
              <a:buFont typeface="+mj-lt"/>
              <a:buAutoNum type="arabicPeriod"/>
            </a:pPr>
            <a:r>
              <a:rPr lang="pt-BR" dirty="0">
                <a:solidFill>
                  <a:schemeClr val="bg1"/>
                </a:solidFill>
                <a:ea typeface="Calibri" panose="020F0502020204030204" pitchFamily="34" charset="0"/>
              </a:rPr>
              <a:t>O</a:t>
            </a:r>
            <a:r>
              <a:rPr lang="pt-BR" dirty="0">
                <a:solidFill>
                  <a:schemeClr val="bg1"/>
                </a:solidFill>
                <a:effectLst/>
                <a:ea typeface="Calibri" panose="020F0502020204030204" pitchFamily="34" charset="0"/>
              </a:rPr>
              <a:t> sucesso ou o consenso em torno das políticas; </a:t>
            </a:r>
          </a:p>
          <a:p>
            <a:pPr marL="630936" lvl="1" indent="-457200">
              <a:lnSpc>
                <a:spcPct val="150000"/>
              </a:lnSpc>
              <a:buFont typeface="+mj-lt"/>
              <a:buAutoNum type="arabicPeriod"/>
            </a:pPr>
            <a:r>
              <a:rPr lang="pt-BR" dirty="0">
                <a:solidFill>
                  <a:schemeClr val="bg1"/>
                </a:solidFill>
                <a:ea typeface="Calibri" panose="020F0502020204030204" pitchFamily="34" charset="0"/>
              </a:rPr>
              <a:t>A</a:t>
            </a:r>
            <a:r>
              <a:rPr lang="pt-BR" dirty="0">
                <a:solidFill>
                  <a:schemeClr val="bg1"/>
                </a:solidFill>
                <a:effectLst/>
                <a:ea typeface="Calibri" panose="020F0502020204030204" pitchFamily="34" charset="0"/>
              </a:rPr>
              <a:t> vinculação partidária das propostas (</a:t>
            </a:r>
            <a:r>
              <a:rPr lang="pt-BR" i="1" dirty="0" err="1">
                <a:solidFill>
                  <a:schemeClr val="bg1"/>
                </a:solidFill>
                <a:effectLst/>
                <a:ea typeface="Calibri" panose="020F0502020204030204" pitchFamily="34" charset="0"/>
              </a:rPr>
              <a:t>issue</a:t>
            </a:r>
            <a:r>
              <a:rPr lang="pt-BR" i="1" dirty="0">
                <a:solidFill>
                  <a:schemeClr val="bg1"/>
                </a:solidFill>
                <a:effectLst/>
                <a:ea typeface="Calibri" panose="020F0502020204030204" pitchFamily="34" charset="0"/>
              </a:rPr>
              <a:t> </a:t>
            </a:r>
            <a:r>
              <a:rPr lang="pt-BR" i="1" dirty="0" err="1">
                <a:solidFill>
                  <a:schemeClr val="bg1"/>
                </a:solidFill>
                <a:effectLst/>
                <a:ea typeface="Calibri" panose="020F0502020204030204" pitchFamily="34" charset="0"/>
              </a:rPr>
              <a:t>ownership</a:t>
            </a:r>
            <a:r>
              <a:rPr lang="pt-BR" dirty="0">
                <a:solidFill>
                  <a:schemeClr val="bg1"/>
                </a:solidFill>
                <a:effectLst/>
                <a:ea typeface="Calibri" panose="020F0502020204030204" pitchFamily="34" charset="0"/>
              </a:rPr>
              <a:t>); </a:t>
            </a:r>
          </a:p>
          <a:p>
            <a:pPr marL="630936" lvl="1" indent="-457200">
              <a:lnSpc>
                <a:spcPct val="150000"/>
              </a:lnSpc>
              <a:buFont typeface="+mj-lt"/>
              <a:buAutoNum type="arabicPeriod"/>
            </a:pPr>
            <a:r>
              <a:rPr lang="pt-BR" dirty="0">
                <a:solidFill>
                  <a:schemeClr val="bg1"/>
                </a:solidFill>
                <a:ea typeface="Calibri" panose="020F0502020204030204" pitchFamily="34" charset="0"/>
              </a:rPr>
              <a:t>A</a:t>
            </a:r>
            <a:r>
              <a:rPr lang="pt-BR" dirty="0">
                <a:solidFill>
                  <a:schemeClr val="bg1"/>
                </a:solidFill>
                <a:effectLst/>
                <a:ea typeface="Calibri" panose="020F0502020204030204" pitchFamily="34" charset="0"/>
              </a:rPr>
              <a:t> competitividade da eleição.</a:t>
            </a:r>
          </a:p>
          <a:p>
            <a:pPr>
              <a:lnSpc>
                <a:spcPct val="150000"/>
              </a:lnSpc>
              <a:buFont typeface="Arial" panose="020B0604020202020204" pitchFamily="34" charset="0"/>
              <a:buChar char="•"/>
            </a:pPr>
            <a:r>
              <a:rPr lang="pt-BR" dirty="0">
                <a:solidFill>
                  <a:schemeClr val="bg1"/>
                </a:solidFill>
                <a:effectLst/>
                <a:ea typeface="Calibri" panose="020F0502020204030204" pitchFamily="34" charset="0"/>
                <a:cs typeface="Times New Roman" panose="02020603050405020304" pitchFamily="18" charset="0"/>
              </a:rPr>
              <a:t> </a:t>
            </a:r>
            <a:r>
              <a:rPr lang="pt-BR" dirty="0">
                <a:solidFill>
                  <a:schemeClr val="bg1"/>
                </a:solidFill>
                <a:ea typeface="Calibri" panose="020F0502020204030204" pitchFamily="34" charset="0"/>
                <a:cs typeface="Times New Roman" panose="02020603050405020304" pitchFamily="18" charset="0"/>
              </a:rPr>
              <a:t>P</a:t>
            </a:r>
            <a:r>
              <a:rPr lang="pt-BR" dirty="0">
                <a:solidFill>
                  <a:schemeClr val="bg1"/>
                </a:solidFill>
                <a:effectLst/>
                <a:ea typeface="Calibri" panose="020F0502020204030204" pitchFamily="34" charset="0"/>
                <a:cs typeface="Times New Roman" panose="02020603050405020304" pitchFamily="18" charset="0"/>
              </a:rPr>
              <a:t>or essa perspectiva, os programas de governo são, por natureza, instrumentos de posicionamentos políticos, mas não apenas isso. Eles são objetos </a:t>
            </a:r>
            <a:r>
              <a:rPr lang="pt-BR" i="1" dirty="0">
                <a:solidFill>
                  <a:schemeClr val="bg1"/>
                </a:solidFill>
                <a:effectLst/>
                <a:ea typeface="Calibri" panose="020F0502020204030204" pitchFamily="34" charset="0"/>
                <a:cs typeface="Times New Roman" panose="02020603050405020304" pitchFamily="18" charset="0"/>
              </a:rPr>
              <a:t>estratégicos</a:t>
            </a:r>
            <a:r>
              <a:rPr lang="pt-BR" dirty="0">
                <a:solidFill>
                  <a:schemeClr val="bg1"/>
                </a:solidFill>
                <a:effectLst/>
                <a:ea typeface="Calibri" panose="020F0502020204030204" pitchFamily="34" charset="0"/>
                <a:cs typeface="Times New Roman" panose="02020603050405020304" pitchFamily="18" charset="0"/>
              </a:rPr>
              <a:t> da competição eleitoral. </a:t>
            </a:r>
          </a:p>
          <a:p>
            <a:pPr>
              <a:lnSpc>
                <a:spcPct val="150000"/>
              </a:lnSpc>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cs typeface="Times New Roman" panose="02020603050405020304" pitchFamily="18" charset="0"/>
              </a:rPr>
              <a:t>Porque as preferências são dadas endogenamente, a estrutura de saliências não é rígida, mas depende da avaliação dos líderes sobre quais dimensões são mais salientes para o eleitorado em cada pleito. </a:t>
            </a:r>
          </a:p>
        </p:txBody>
      </p:sp>
    </p:spTree>
    <p:extLst>
      <p:ext uri="{BB962C8B-B14F-4D97-AF65-F5344CB8AC3E}">
        <p14:creationId xmlns:p14="http://schemas.microsoft.com/office/powerpoint/2010/main" val="3452865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a:t>
            </a:r>
            <a:r>
              <a:rPr lang="pt-BR" dirty="0">
                <a:solidFill>
                  <a:schemeClr val="bg1"/>
                </a:solidFill>
                <a:effectLst/>
                <a:ea typeface="Calibri" panose="020F0502020204030204" pitchFamily="34" charset="0"/>
                <a:cs typeface="Times New Roman" panose="02020603050405020304" pitchFamily="18" charset="0"/>
              </a:rPr>
              <a:t>Isso significa que os posicionamentos políticos expressos nas plataformas podem não ser sempre um retrato da posição ideológica dos partidos, mas incluir fatores contextuais da realidade, elementos de natureza pessoal sobre os candidatos e seus adversários.</a:t>
            </a:r>
          </a:p>
          <a:p>
            <a:pPr>
              <a:lnSpc>
                <a:spcPct val="150000"/>
              </a:lnSpc>
              <a:buFont typeface="Arial" panose="020B0604020202020204" pitchFamily="34" charset="0"/>
              <a:buChar char="•"/>
            </a:pPr>
            <a:r>
              <a:rPr lang="pt-BR" sz="1800" dirty="0">
                <a:solidFill>
                  <a:schemeClr val="bg1"/>
                </a:solidFill>
                <a:effectLst/>
                <a:latin typeface="Times New Roman" panose="02020603050405020304" pitchFamily="18" charset="0"/>
                <a:ea typeface="Calibri" panose="020F0502020204030204" pitchFamily="34" charset="0"/>
              </a:rPr>
              <a:t> </a:t>
            </a:r>
            <a:r>
              <a:rPr lang="pt-BR" dirty="0">
                <a:solidFill>
                  <a:schemeClr val="bg1"/>
                </a:solidFill>
                <a:effectLst/>
                <a:ea typeface="Calibri" panose="020F0502020204030204" pitchFamily="34" charset="0"/>
              </a:rPr>
              <a:t>Se os </a:t>
            </a:r>
            <a:r>
              <a:rPr lang="pt-BR" i="1" dirty="0">
                <a:solidFill>
                  <a:schemeClr val="bg1"/>
                </a:solidFill>
                <a:effectLst/>
                <a:ea typeface="Calibri" panose="020F0502020204030204" pitchFamily="34" charset="0"/>
              </a:rPr>
              <a:t>issues</a:t>
            </a:r>
            <a:r>
              <a:rPr lang="pt-BR" dirty="0">
                <a:solidFill>
                  <a:schemeClr val="bg1"/>
                </a:solidFill>
                <a:effectLst/>
                <a:ea typeface="Calibri" panose="020F0502020204030204" pitchFamily="34" charset="0"/>
              </a:rPr>
              <a:t> são mobilizados estrategicamente, em virtude do contexto e da agenda de cada disputa, todo e qualquer conteúdo proposto nas plataformas pode ser utilizado para a classificação ideológica dos partidos? </a:t>
            </a:r>
          </a:p>
          <a:p>
            <a:pPr>
              <a:lnSpc>
                <a:spcPct val="150000"/>
              </a:lnSpc>
              <a:buFont typeface="Arial" panose="020B0604020202020204" pitchFamily="34" charset="0"/>
              <a:buChar char="•"/>
            </a:pPr>
            <a:r>
              <a:rPr lang="pt-BR" dirty="0">
                <a:solidFill>
                  <a:schemeClr val="bg1"/>
                </a:solidFill>
                <a:ea typeface="Calibri" panose="020F0502020204030204" pitchFamily="34" charset="0"/>
              </a:rPr>
              <a:t> </a:t>
            </a:r>
            <a:r>
              <a:rPr lang="pt-BR" dirty="0">
                <a:solidFill>
                  <a:schemeClr val="bg1"/>
                </a:solidFill>
                <a:effectLst/>
                <a:ea typeface="Calibri" panose="020F0502020204030204" pitchFamily="34" charset="0"/>
              </a:rPr>
              <a:t>Se sim, qual técnica garantiria que mudanças nos parâmetros das categorias esquerda, centro e direita e suas variantes sejam incorporadas na análise? </a:t>
            </a:r>
          </a:p>
          <a:p>
            <a:pPr>
              <a:lnSpc>
                <a:spcPct val="150000"/>
              </a:lnSpc>
              <a:buFont typeface="Arial" panose="020B0604020202020204" pitchFamily="34" charset="0"/>
              <a:buChar char="•"/>
            </a:pPr>
            <a:r>
              <a:rPr lang="pt-BR" dirty="0">
                <a:solidFill>
                  <a:schemeClr val="bg1"/>
                </a:solidFill>
                <a:ea typeface="Calibri" panose="020F0502020204030204" pitchFamily="34" charset="0"/>
              </a:rPr>
              <a:t> </a:t>
            </a:r>
            <a:r>
              <a:rPr lang="pt-BR" dirty="0">
                <a:solidFill>
                  <a:schemeClr val="bg1"/>
                </a:solidFill>
                <a:effectLst/>
                <a:ea typeface="Calibri" panose="020F0502020204030204" pitchFamily="34" charset="0"/>
              </a:rPr>
              <a:t>Essas perguntas nos levam ao dilema mais clássico no que se refere à ideologia e textos políticos: posicionamentos podem ser distribuídos em uma única dimensão?</a:t>
            </a:r>
            <a:endParaRPr lang="pt-BR"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9116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00081CD5-9E22-451D-B161-9D7B4EEBC313}"/>
              </a:ext>
            </a:extLst>
          </p:cNvPr>
          <p:cNvSpPr>
            <a:spLocks noGrp="1"/>
          </p:cNvSpPr>
          <p:nvPr>
            <p:ph idx="1"/>
          </p:nvPr>
        </p:nvSpPr>
        <p:spPr>
          <a:xfrm>
            <a:off x="838200" y="545284"/>
            <a:ext cx="10788942" cy="5631679"/>
          </a:xfrm>
        </p:spPr>
        <p:txBody>
          <a:bodyPr>
            <a:noAutofit/>
          </a:bodyPr>
          <a:lstStyle/>
          <a:p>
            <a:pPr>
              <a:lnSpc>
                <a:spcPct val="150000"/>
              </a:lnSpc>
              <a:buFont typeface="Arial" panose="020B0604020202020204" pitchFamily="34" charset="0"/>
              <a:buChar char="•"/>
            </a:pPr>
            <a:r>
              <a:rPr lang="pt-BR" dirty="0">
                <a:solidFill>
                  <a:schemeClr val="bg1"/>
                </a:solidFill>
              </a:rPr>
              <a:t> Para </a:t>
            </a:r>
            <a:r>
              <a:rPr lang="pt-BR" dirty="0">
                <a:solidFill>
                  <a:schemeClr val="bg1"/>
                </a:solidFill>
                <a:effectLst/>
                <a:ea typeface="Calibri" panose="020F0502020204030204" pitchFamily="34" charset="0"/>
              </a:rPr>
              <a:t>Stokes (1963), o eleitorado distribui suas preferências com relação não a uma, mas a várias questões e, mais do que isso, que elas variam de relevância ao longo do tempo e não podem ser subsumidas em um único eixo, direita-esquerda.</a:t>
            </a:r>
          </a:p>
          <a:p>
            <a:pPr>
              <a:lnSpc>
                <a:spcPct val="150000"/>
              </a:lnSpc>
              <a:buFont typeface="Arial" panose="020B0604020202020204" pitchFamily="34" charset="0"/>
              <a:buChar char="•"/>
            </a:pPr>
            <a:r>
              <a:rPr lang="pt-BR" dirty="0">
                <a:solidFill>
                  <a:schemeClr val="bg1"/>
                </a:solidFill>
                <a:ea typeface="Calibri" panose="020F0502020204030204" pitchFamily="34" charset="0"/>
                <a:cs typeface="Times New Roman" panose="02020603050405020304" pitchFamily="18" charset="0"/>
              </a:rPr>
              <a:t> </a:t>
            </a:r>
            <a:r>
              <a:rPr lang="pt-BR" dirty="0">
                <a:solidFill>
                  <a:schemeClr val="bg1"/>
                </a:solidFill>
                <a:effectLst/>
                <a:ea typeface="Calibri" panose="020F0502020204030204" pitchFamily="34" charset="0"/>
              </a:rPr>
              <a:t>O problema é que, se a competição não pode ser compreendida de maneira unidimensional, as categorias esquerda e direita assim o são.</a:t>
            </a:r>
          </a:p>
          <a:p>
            <a:pPr>
              <a:lnSpc>
                <a:spcPct val="150000"/>
              </a:lnSpc>
              <a:buFont typeface="Arial" panose="020B0604020202020204" pitchFamily="34" charset="0"/>
              <a:buChar char="•"/>
            </a:pPr>
            <a:r>
              <a:rPr lang="pt-BR" sz="1800" dirty="0">
                <a:effectLst/>
                <a:latin typeface="Times New Roman" panose="02020603050405020304" pitchFamily="18" charset="0"/>
                <a:ea typeface="Calibri" panose="020F0502020204030204" pitchFamily="34" charset="0"/>
              </a:rPr>
              <a:t>(</a:t>
            </a:r>
            <a:r>
              <a:rPr lang="pt-BR" sz="1800" dirty="0">
                <a:solidFill>
                  <a:schemeClr val="bg1"/>
                </a:solidFill>
                <a:ea typeface="Calibri" panose="020F0502020204030204" pitchFamily="34" charset="0"/>
              </a:rPr>
              <a:t>D</a:t>
            </a:r>
            <a:r>
              <a:rPr lang="pt-BR" dirty="0">
                <a:solidFill>
                  <a:schemeClr val="bg1"/>
                </a:solidFill>
                <a:effectLst/>
                <a:ea typeface="Calibri" panose="020F0502020204030204" pitchFamily="34" charset="0"/>
              </a:rPr>
              <a:t>e acordo com Benoit e </a:t>
            </a:r>
            <a:r>
              <a:rPr lang="pt-BR" dirty="0" err="1">
                <a:solidFill>
                  <a:schemeClr val="bg1"/>
                </a:solidFill>
                <a:effectLst/>
                <a:ea typeface="Calibri" panose="020F0502020204030204" pitchFamily="34" charset="0"/>
              </a:rPr>
              <a:t>Laver</a:t>
            </a:r>
            <a:r>
              <a:rPr lang="pt-BR" dirty="0">
                <a:solidFill>
                  <a:schemeClr val="bg1"/>
                </a:solidFill>
                <a:effectLst/>
                <a:ea typeface="Calibri" panose="020F0502020204030204" pitchFamily="34" charset="0"/>
              </a:rPr>
              <a:t> (2012), se na teoria existem mais dimensões potenciais de distinção entre as preferências e posições políticas do que a ideológica, na prática elas podem estar correlacionadas. Isso significa que conhecer o posicionamento de alguém sobre determinado </a:t>
            </a:r>
            <a:r>
              <a:rPr lang="pt-BR" i="1" dirty="0" err="1">
                <a:solidFill>
                  <a:schemeClr val="bg1"/>
                </a:solidFill>
                <a:effectLst/>
                <a:ea typeface="Calibri" panose="020F0502020204030204" pitchFamily="34" charset="0"/>
              </a:rPr>
              <a:t>issue</a:t>
            </a:r>
            <a:r>
              <a:rPr lang="pt-BR" dirty="0">
                <a:solidFill>
                  <a:schemeClr val="bg1"/>
                </a:solidFill>
                <a:effectLst/>
                <a:ea typeface="Calibri" panose="020F0502020204030204" pitchFamily="34" charset="0"/>
              </a:rPr>
              <a:t> pode ser útil para prever sua preferência com relação a outros temas. </a:t>
            </a:r>
          </a:p>
        </p:txBody>
      </p:sp>
    </p:spTree>
    <p:extLst>
      <p:ext uri="{BB962C8B-B14F-4D97-AF65-F5344CB8AC3E}">
        <p14:creationId xmlns:p14="http://schemas.microsoft.com/office/powerpoint/2010/main" val="27866220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A41AC481-B287-49C8-90EF-C669597D2D0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11929</TotalTime>
  <Words>6056</Words>
  <Application>Microsoft Office PowerPoint</Application>
  <PresentationFormat>Widescreen</PresentationFormat>
  <Paragraphs>831</Paragraphs>
  <Slides>39</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39</vt:i4>
      </vt:variant>
    </vt:vector>
  </HeadingPairs>
  <TitlesOfParts>
    <vt:vector size="46" baseType="lpstr">
      <vt:lpstr>Arial</vt:lpstr>
      <vt:lpstr>Calibri</vt:lpstr>
      <vt:lpstr>Times New Roman</vt:lpstr>
      <vt:lpstr>Tw Cen MT</vt:lpstr>
      <vt:lpstr>Tw Cen MT Condensed</vt:lpstr>
      <vt:lpstr>Wingdings 3</vt:lpstr>
      <vt:lpstr>Integral</vt:lpstr>
      <vt:lpstr>Ideologia e partidos no brasil</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Rousseau</dc:title>
  <dc:creator>Nara Salles</dc:creator>
  <cp:lastModifiedBy>Nara Salles</cp:lastModifiedBy>
  <cp:revision>166</cp:revision>
  <dcterms:created xsi:type="dcterms:W3CDTF">2020-10-15T04:21:34Z</dcterms:created>
  <dcterms:modified xsi:type="dcterms:W3CDTF">2021-01-03T02:26:16Z</dcterms:modified>
</cp:coreProperties>
</file>